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90" r:id="rId31"/>
    <p:sldId id="291" r:id="rId32"/>
    <p:sldId id="292" r:id="rId33"/>
    <p:sldId id="293" r:id="rId34"/>
    <p:sldId id="294" r:id="rId35"/>
    <p:sldId id="295" r:id="rId3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664" y="-8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C:\Macro%20data\Real%20GDP%20Data%20US%201790-2000.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Real GDP per Capita U.S. 1790-2000</a:t>
            </a:r>
          </a:p>
        </c:rich>
      </c:tx>
      <c:layout/>
    </c:title>
    <c:plotArea>
      <c:layout>
        <c:manualLayout>
          <c:layoutTarget val="inner"/>
          <c:xMode val="edge"/>
          <c:yMode val="edge"/>
          <c:x val="0.12897087864016987"/>
          <c:y val="0.17246474487299399"/>
          <c:w val="0.79610048743907313"/>
          <c:h val="0.72730681969838873"/>
        </c:manualLayout>
      </c:layout>
      <c:scatterChart>
        <c:scatterStyle val="smoothMarker"/>
        <c:ser>
          <c:idx val="1"/>
          <c:order val="1"/>
          <c:tx>
            <c:v>Real GDP per Capital U.S. 1790-200</c:v>
          </c:tx>
          <c:spPr>
            <a:ln w="28575">
              <a:solidFill>
                <a:schemeClr val="accent1"/>
              </a:solidFill>
            </a:ln>
          </c:spPr>
          <c:marker>
            <c:symbol val="none"/>
          </c:marker>
          <c:xVal>
            <c:numRef>
              <c:f>Sheet1!$A$8:$A$218</c:f>
              <c:numCache>
                <c:formatCode>General</c:formatCode>
                <c:ptCount val="211"/>
                <c:pt idx="0">
                  <c:v>1790</c:v>
                </c:pt>
                <c:pt idx="1">
                  <c:v>1791</c:v>
                </c:pt>
                <c:pt idx="2">
                  <c:v>1792</c:v>
                </c:pt>
                <c:pt idx="3">
                  <c:v>1793</c:v>
                </c:pt>
                <c:pt idx="4">
                  <c:v>1794</c:v>
                </c:pt>
                <c:pt idx="5">
                  <c:v>1795</c:v>
                </c:pt>
                <c:pt idx="6">
                  <c:v>1796</c:v>
                </c:pt>
                <c:pt idx="7">
                  <c:v>1797</c:v>
                </c:pt>
                <c:pt idx="8">
                  <c:v>1798</c:v>
                </c:pt>
                <c:pt idx="9">
                  <c:v>1799</c:v>
                </c:pt>
                <c:pt idx="10">
                  <c:v>1800</c:v>
                </c:pt>
                <c:pt idx="11">
                  <c:v>1801</c:v>
                </c:pt>
                <c:pt idx="12">
                  <c:v>1802</c:v>
                </c:pt>
                <c:pt idx="13">
                  <c:v>1803</c:v>
                </c:pt>
                <c:pt idx="14">
                  <c:v>1804</c:v>
                </c:pt>
                <c:pt idx="15">
                  <c:v>1805</c:v>
                </c:pt>
                <c:pt idx="16">
                  <c:v>1806</c:v>
                </c:pt>
                <c:pt idx="17">
                  <c:v>1807</c:v>
                </c:pt>
                <c:pt idx="18">
                  <c:v>1808</c:v>
                </c:pt>
                <c:pt idx="19">
                  <c:v>1809</c:v>
                </c:pt>
                <c:pt idx="20">
                  <c:v>1810</c:v>
                </c:pt>
                <c:pt idx="21">
                  <c:v>1811</c:v>
                </c:pt>
                <c:pt idx="22">
                  <c:v>1812</c:v>
                </c:pt>
                <c:pt idx="23">
                  <c:v>1813</c:v>
                </c:pt>
                <c:pt idx="24">
                  <c:v>1814</c:v>
                </c:pt>
                <c:pt idx="25">
                  <c:v>1815</c:v>
                </c:pt>
                <c:pt idx="26">
                  <c:v>1816</c:v>
                </c:pt>
                <c:pt idx="27">
                  <c:v>1817</c:v>
                </c:pt>
                <c:pt idx="28">
                  <c:v>1818</c:v>
                </c:pt>
                <c:pt idx="29">
                  <c:v>1819</c:v>
                </c:pt>
                <c:pt idx="30">
                  <c:v>1820</c:v>
                </c:pt>
                <c:pt idx="31">
                  <c:v>1821</c:v>
                </c:pt>
                <c:pt idx="32">
                  <c:v>1822</c:v>
                </c:pt>
                <c:pt idx="33">
                  <c:v>1823</c:v>
                </c:pt>
                <c:pt idx="34">
                  <c:v>1824</c:v>
                </c:pt>
                <c:pt idx="35">
                  <c:v>1825</c:v>
                </c:pt>
                <c:pt idx="36">
                  <c:v>1826</c:v>
                </c:pt>
                <c:pt idx="37">
                  <c:v>1827</c:v>
                </c:pt>
                <c:pt idx="38">
                  <c:v>1828</c:v>
                </c:pt>
                <c:pt idx="39">
                  <c:v>1829</c:v>
                </c:pt>
                <c:pt idx="40">
                  <c:v>1830</c:v>
                </c:pt>
                <c:pt idx="41">
                  <c:v>1831</c:v>
                </c:pt>
                <c:pt idx="42">
                  <c:v>1832</c:v>
                </c:pt>
                <c:pt idx="43">
                  <c:v>1833</c:v>
                </c:pt>
                <c:pt idx="44">
                  <c:v>1834</c:v>
                </c:pt>
                <c:pt idx="45">
                  <c:v>1835</c:v>
                </c:pt>
                <c:pt idx="46">
                  <c:v>1836</c:v>
                </c:pt>
                <c:pt idx="47">
                  <c:v>1837</c:v>
                </c:pt>
                <c:pt idx="48">
                  <c:v>1838</c:v>
                </c:pt>
                <c:pt idx="49">
                  <c:v>1839</c:v>
                </c:pt>
                <c:pt idx="50">
                  <c:v>1840</c:v>
                </c:pt>
                <c:pt idx="51">
                  <c:v>1841</c:v>
                </c:pt>
                <c:pt idx="52">
                  <c:v>1842</c:v>
                </c:pt>
                <c:pt idx="53">
                  <c:v>1843</c:v>
                </c:pt>
                <c:pt idx="54">
                  <c:v>1844</c:v>
                </c:pt>
                <c:pt idx="55">
                  <c:v>1845</c:v>
                </c:pt>
                <c:pt idx="56">
                  <c:v>1846</c:v>
                </c:pt>
                <c:pt idx="57">
                  <c:v>1847</c:v>
                </c:pt>
                <c:pt idx="58">
                  <c:v>1848</c:v>
                </c:pt>
                <c:pt idx="59">
                  <c:v>1849</c:v>
                </c:pt>
                <c:pt idx="60">
                  <c:v>1850</c:v>
                </c:pt>
                <c:pt idx="61">
                  <c:v>1851</c:v>
                </c:pt>
                <c:pt idx="62">
                  <c:v>1852</c:v>
                </c:pt>
                <c:pt idx="63">
                  <c:v>1853</c:v>
                </c:pt>
                <c:pt idx="64">
                  <c:v>1854</c:v>
                </c:pt>
                <c:pt idx="65">
                  <c:v>1855</c:v>
                </c:pt>
                <c:pt idx="66">
                  <c:v>1856</c:v>
                </c:pt>
                <c:pt idx="67">
                  <c:v>1857</c:v>
                </c:pt>
                <c:pt idx="68">
                  <c:v>1858</c:v>
                </c:pt>
                <c:pt idx="69">
                  <c:v>1859</c:v>
                </c:pt>
                <c:pt idx="70">
                  <c:v>1860</c:v>
                </c:pt>
                <c:pt idx="71">
                  <c:v>1861</c:v>
                </c:pt>
                <c:pt idx="72">
                  <c:v>1862</c:v>
                </c:pt>
                <c:pt idx="73">
                  <c:v>1863</c:v>
                </c:pt>
                <c:pt idx="74">
                  <c:v>1864</c:v>
                </c:pt>
                <c:pt idx="75">
                  <c:v>1865</c:v>
                </c:pt>
                <c:pt idx="76">
                  <c:v>1866</c:v>
                </c:pt>
                <c:pt idx="77">
                  <c:v>1867</c:v>
                </c:pt>
                <c:pt idx="78">
                  <c:v>1868</c:v>
                </c:pt>
                <c:pt idx="79">
                  <c:v>1869</c:v>
                </c:pt>
                <c:pt idx="80">
                  <c:v>1870</c:v>
                </c:pt>
                <c:pt idx="81">
                  <c:v>1871</c:v>
                </c:pt>
                <c:pt idx="82">
                  <c:v>1872</c:v>
                </c:pt>
                <c:pt idx="83">
                  <c:v>1873</c:v>
                </c:pt>
                <c:pt idx="84">
                  <c:v>1874</c:v>
                </c:pt>
                <c:pt idx="85">
                  <c:v>1875</c:v>
                </c:pt>
                <c:pt idx="86">
                  <c:v>1876</c:v>
                </c:pt>
                <c:pt idx="87">
                  <c:v>1877</c:v>
                </c:pt>
                <c:pt idx="88">
                  <c:v>1878</c:v>
                </c:pt>
                <c:pt idx="89">
                  <c:v>1879</c:v>
                </c:pt>
                <c:pt idx="90">
                  <c:v>1880</c:v>
                </c:pt>
                <c:pt idx="91">
                  <c:v>1881</c:v>
                </c:pt>
                <c:pt idx="92">
                  <c:v>1882</c:v>
                </c:pt>
                <c:pt idx="93">
                  <c:v>1883</c:v>
                </c:pt>
                <c:pt idx="94">
                  <c:v>1884</c:v>
                </c:pt>
                <c:pt idx="95">
                  <c:v>1885</c:v>
                </c:pt>
                <c:pt idx="96">
                  <c:v>1886</c:v>
                </c:pt>
                <c:pt idx="97">
                  <c:v>1887</c:v>
                </c:pt>
                <c:pt idx="98">
                  <c:v>1888</c:v>
                </c:pt>
                <c:pt idx="99">
                  <c:v>1889</c:v>
                </c:pt>
                <c:pt idx="100">
                  <c:v>1890</c:v>
                </c:pt>
                <c:pt idx="101">
                  <c:v>1891</c:v>
                </c:pt>
                <c:pt idx="102">
                  <c:v>1892</c:v>
                </c:pt>
                <c:pt idx="103">
                  <c:v>1893</c:v>
                </c:pt>
                <c:pt idx="104">
                  <c:v>1894</c:v>
                </c:pt>
                <c:pt idx="105">
                  <c:v>1895</c:v>
                </c:pt>
                <c:pt idx="106">
                  <c:v>1896</c:v>
                </c:pt>
                <c:pt idx="107">
                  <c:v>1897</c:v>
                </c:pt>
                <c:pt idx="108">
                  <c:v>1898</c:v>
                </c:pt>
                <c:pt idx="109">
                  <c:v>1899</c:v>
                </c:pt>
                <c:pt idx="110">
                  <c:v>1900</c:v>
                </c:pt>
                <c:pt idx="111">
                  <c:v>1901</c:v>
                </c:pt>
                <c:pt idx="112">
                  <c:v>1902</c:v>
                </c:pt>
                <c:pt idx="113">
                  <c:v>1903</c:v>
                </c:pt>
                <c:pt idx="114">
                  <c:v>1904</c:v>
                </c:pt>
                <c:pt idx="115">
                  <c:v>1905</c:v>
                </c:pt>
                <c:pt idx="116">
                  <c:v>1906</c:v>
                </c:pt>
                <c:pt idx="117">
                  <c:v>1907</c:v>
                </c:pt>
                <c:pt idx="118">
                  <c:v>1908</c:v>
                </c:pt>
                <c:pt idx="119">
                  <c:v>1909</c:v>
                </c:pt>
                <c:pt idx="120">
                  <c:v>1910</c:v>
                </c:pt>
                <c:pt idx="121">
                  <c:v>1911</c:v>
                </c:pt>
                <c:pt idx="122">
                  <c:v>1912</c:v>
                </c:pt>
                <c:pt idx="123">
                  <c:v>1913</c:v>
                </c:pt>
                <c:pt idx="124">
                  <c:v>1914</c:v>
                </c:pt>
                <c:pt idx="125">
                  <c:v>1915</c:v>
                </c:pt>
                <c:pt idx="126">
                  <c:v>1916</c:v>
                </c:pt>
                <c:pt idx="127">
                  <c:v>1917</c:v>
                </c:pt>
                <c:pt idx="128">
                  <c:v>1918</c:v>
                </c:pt>
                <c:pt idx="129">
                  <c:v>1919</c:v>
                </c:pt>
                <c:pt idx="130">
                  <c:v>1920</c:v>
                </c:pt>
                <c:pt idx="131">
                  <c:v>1921</c:v>
                </c:pt>
                <c:pt idx="132">
                  <c:v>1922</c:v>
                </c:pt>
                <c:pt idx="133">
                  <c:v>1923</c:v>
                </c:pt>
                <c:pt idx="134">
                  <c:v>1924</c:v>
                </c:pt>
                <c:pt idx="135">
                  <c:v>1925</c:v>
                </c:pt>
                <c:pt idx="136">
                  <c:v>1926</c:v>
                </c:pt>
                <c:pt idx="137">
                  <c:v>1927</c:v>
                </c:pt>
                <c:pt idx="138">
                  <c:v>1928</c:v>
                </c:pt>
                <c:pt idx="139">
                  <c:v>1929</c:v>
                </c:pt>
                <c:pt idx="140">
                  <c:v>1930</c:v>
                </c:pt>
                <c:pt idx="141">
                  <c:v>1931</c:v>
                </c:pt>
                <c:pt idx="142">
                  <c:v>1932</c:v>
                </c:pt>
                <c:pt idx="143">
                  <c:v>1933</c:v>
                </c:pt>
                <c:pt idx="144">
                  <c:v>1934</c:v>
                </c:pt>
                <c:pt idx="145">
                  <c:v>1935</c:v>
                </c:pt>
                <c:pt idx="146">
                  <c:v>1936</c:v>
                </c:pt>
                <c:pt idx="147">
                  <c:v>1937</c:v>
                </c:pt>
                <c:pt idx="148">
                  <c:v>1938</c:v>
                </c:pt>
                <c:pt idx="149">
                  <c:v>1939</c:v>
                </c:pt>
                <c:pt idx="150">
                  <c:v>1940</c:v>
                </c:pt>
                <c:pt idx="151">
                  <c:v>1941</c:v>
                </c:pt>
                <c:pt idx="152">
                  <c:v>1942</c:v>
                </c:pt>
                <c:pt idx="153">
                  <c:v>1943</c:v>
                </c:pt>
                <c:pt idx="154">
                  <c:v>1944</c:v>
                </c:pt>
                <c:pt idx="155">
                  <c:v>1945</c:v>
                </c:pt>
                <c:pt idx="156">
                  <c:v>1946</c:v>
                </c:pt>
                <c:pt idx="157">
                  <c:v>1947</c:v>
                </c:pt>
                <c:pt idx="158">
                  <c:v>1948</c:v>
                </c:pt>
                <c:pt idx="159">
                  <c:v>1949</c:v>
                </c:pt>
                <c:pt idx="160">
                  <c:v>1950</c:v>
                </c:pt>
                <c:pt idx="161">
                  <c:v>1951</c:v>
                </c:pt>
                <c:pt idx="162">
                  <c:v>1952</c:v>
                </c:pt>
                <c:pt idx="163">
                  <c:v>1953</c:v>
                </c:pt>
                <c:pt idx="164">
                  <c:v>1954</c:v>
                </c:pt>
                <c:pt idx="165">
                  <c:v>1955</c:v>
                </c:pt>
                <c:pt idx="166">
                  <c:v>1956</c:v>
                </c:pt>
                <c:pt idx="167">
                  <c:v>1957</c:v>
                </c:pt>
                <c:pt idx="168">
                  <c:v>1958</c:v>
                </c:pt>
                <c:pt idx="169">
                  <c:v>1959</c:v>
                </c:pt>
                <c:pt idx="170">
                  <c:v>1960</c:v>
                </c:pt>
                <c:pt idx="171">
                  <c:v>1961</c:v>
                </c:pt>
                <c:pt idx="172">
                  <c:v>1962</c:v>
                </c:pt>
                <c:pt idx="173">
                  <c:v>1963</c:v>
                </c:pt>
                <c:pt idx="174">
                  <c:v>1964</c:v>
                </c:pt>
                <c:pt idx="175">
                  <c:v>1965</c:v>
                </c:pt>
                <c:pt idx="176">
                  <c:v>1966</c:v>
                </c:pt>
                <c:pt idx="177">
                  <c:v>1967</c:v>
                </c:pt>
                <c:pt idx="178">
                  <c:v>1968</c:v>
                </c:pt>
                <c:pt idx="179">
                  <c:v>1969</c:v>
                </c:pt>
                <c:pt idx="180">
                  <c:v>1970</c:v>
                </c:pt>
                <c:pt idx="181">
                  <c:v>1971</c:v>
                </c:pt>
                <c:pt idx="182">
                  <c:v>1972</c:v>
                </c:pt>
                <c:pt idx="183">
                  <c:v>1973</c:v>
                </c:pt>
                <c:pt idx="184">
                  <c:v>1974</c:v>
                </c:pt>
                <c:pt idx="185">
                  <c:v>1975</c:v>
                </c:pt>
                <c:pt idx="186">
                  <c:v>1976</c:v>
                </c:pt>
                <c:pt idx="187">
                  <c:v>1977</c:v>
                </c:pt>
                <c:pt idx="188">
                  <c:v>1978</c:v>
                </c:pt>
                <c:pt idx="189">
                  <c:v>1979</c:v>
                </c:pt>
                <c:pt idx="190">
                  <c:v>1980</c:v>
                </c:pt>
                <c:pt idx="191">
                  <c:v>1981</c:v>
                </c:pt>
                <c:pt idx="192">
                  <c:v>1982</c:v>
                </c:pt>
                <c:pt idx="193">
                  <c:v>1983</c:v>
                </c:pt>
                <c:pt idx="194">
                  <c:v>1984</c:v>
                </c:pt>
                <c:pt idx="195">
                  <c:v>1985</c:v>
                </c:pt>
                <c:pt idx="196">
                  <c:v>1986</c:v>
                </c:pt>
                <c:pt idx="197">
                  <c:v>1987</c:v>
                </c:pt>
                <c:pt idx="198">
                  <c:v>1988</c:v>
                </c:pt>
                <c:pt idx="199">
                  <c:v>1989</c:v>
                </c:pt>
                <c:pt idx="200">
                  <c:v>1990</c:v>
                </c:pt>
                <c:pt idx="201">
                  <c:v>1991</c:v>
                </c:pt>
                <c:pt idx="202">
                  <c:v>1992</c:v>
                </c:pt>
                <c:pt idx="203">
                  <c:v>1993</c:v>
                </c:pt>
                <c:pt idx="204">
                  <c:v>1994</c:v>
                </c:pt>
                <c:pt idx="205">
                  <c:v>1995</c:v>
                </c:pt>
                <c:pt idx="206">
                  <c:v>1996</c:v>
                </c:pt>
                <c:pt idx="207">
                  <c:v>1997</c:v>
                </c:pt>
                <c:pt idx="208">
                  <c:v>1998</c:v>
                </c:pt>
                <c:pt idx="209">
                  <c:v>1999</c:v>
                </c:pt>
                <c:pt idx="210">
                  <c:v>2000</c:v>
                </c:pt>
              </c:numCache>
            </c:numRef>
          </c:xVal>
          <c:yVal>
            <c:numRef>
              <c:f>Sheet1!$B$8:$B$218</c:f>
              <c:numCache>
                <c:formatCode>General</c:formatCode>
                <c:ptCount val="211"/>
                <c:pt idx="0">
                  <c:v>1163</c:v>
                </c:pt>
                <c:pt idx="1">
                  <c:v>1169</c:v>
                </c:pt>
                <c:pt idx="2">
                  <c:v>1192</c:v>
                </c:pt>
                <c:pt idx="3">
                  <c:v>1228</c:v>
                </c:pt>
                <c:pt idx="4">
                  <c:v>1262</c:v>
                </c:pt>
                <c:pt idx="5">
                  <c:v>1292</c:v>
                </c:pt>
                <c:pt idx="6">
                  <c:v>1284</c:v>
                </c:pt>
                <c:pt idx="7">
                  <c:v>1242</c:v>
                </c:pt>
                <c:pt idx="8">
                  <c:v>1216</c:v>
                </c:pt>
                <c:pt idx="9">
                  <c:v>1230</c:v>
                </c:pt>
                <c:pt idx="10">
                  <c:v>1259</c:v>
                </c:pt>
                <c:pt idx="11">
                  <c:v>1282</c:v>
                </c:pt>
                <c:pt idx="12">
                  <c:v>1303</c:v>
                </c:pt>
                <c:pt idx="13">
                  <c:v>1281</c:v>
                </c:pt>
                <c:pt idx="14">
                  <c:v>1280</c:v>
                </c:pt>
                <c:pt idx="15">
                  <c:v>1307</c:v>
                </c:pt>
                <c:pt idx="16">
                  <c:v>1331</c:v>
                </c:pt>
                <c:pt idx="17">
                  <c:v>1344</c:v>
                </c:pt>
                <c:pt idx="18">
                  <c:v>1249</c:v>
                </c:pt>
                <c:pt idx="19">
                  <c:v>1311</c:v>
                </c:pt>
                <c:pt idx="20">
                  <c:v>1348</c:v>
                </c:pt>
                <c:pt idx="21">
                  <c:v>1375</c:v>
                </c:pt>
                <c:pt idx="22">
                  <c:v>1351</c:v>
                </c:pt>
                <c:pt idx="23">
                  <c:v>1366</c:v>
                </c:pt>
                <c:pt idx="24">
                  <c:v>1392</c:v>
                </c:pt>
                <c:pt idx="25">
                  <c:v>1386</c:v>
                </c:pt>
                <c:pt idx="26">
                  <c:v>1330</c:v>
                </c:pt>
                <c:pt idx="27">
                  <c:v>1329</c:v>
                </c:pt>
                <c:pt idx="28">
                  <c:v>1333</c:v>
                </c:pt>
                <c:pt idx="29">
                  <c:v>1330</c:v>
                </c:pt>
                <c:pt idx="30">
                  <c:v>1322</c:v>
                </c:pt>
                <c:pt idx="31">
                  <c:v>1343</c:v>
                </c:pt>
                <c:pt idx="32">
                  <c:v>1380</c:v>
                </c:pt>
                <c:pt idx="33">
                  <c:v>1365</c:v>
                </c:pt>
                <c:pt idx="34">
                  <c:v>1402</c:v>
                </c:pt>
                <c:pt idx="35">
                  <c:v>1433</c:v>
                </c:pt>
                <c:pt idx="36">
                  <c:v>1443</c:v>
                </c:pt>
                <c:pt idx="37">
                  <c:v>1449</c:v>
                </c:pt>
                <c:pt idx="38">
                  <c:v>1449</c:v>
                </c:pt>
                <c:pt idx="39">
                  <c:v>1401</c:v>
                </c:pt>
                <c:pt idx="40">
                  <c:v>1503</c:v>
                </c:pt>
                <c:pt idx="41">
                  <c:v>1595</c:v>
                </c:pt>
                <c:pt idx="42">
                  <c:v>1653</c:v>
                </c:pt>
                <c:pt idx="43">
                  <c:v>1711</c:v>
                </c:pt>
                <c:pt idx="44">
                  <c:v>1629</c:v>
                </c:pt>
                <c:pt idx="45">
                  <c:v>1691</c:v>
                </c:pt>
                <c:pt idx="46">
                  <c:v>1716</c:v>
                </c:pt>
                <c:pt idx="47">
                  <c:v>1662</c:v>
                </c:pt>
                <c:pt idx="48">
                  <c:v>1647</c:v>
                </c:pt>
                <c:pt idx="49">
                  <c:v>1727</c:v>
                </c:pt>
                <c:pt idx="50">
                  <c:v>1642</c:v>
                </c:pt>
                <c:pt idx="51">
                  <c:v>1608</c:v>
                </c:pt>
                <c:pt idx="52">
                  <c:v>1594</c:v>
                </c:pt>
                <c:pt idx="53">
                  <c:v>1619</c:v>
                </c:pt>
                <c:pt idx="54">
                  <c:v>1707</c:v>
                </c:pt>
                <c:pt idx="55">
                  <c:v>1734</c:v>
                </c:pt>
                <c:pt idx="56">
                  <c:v>1744</c:v>
                </c:pt>
                <c:pt idx="57">
                  <c:v>1790</c:v>
                </c:pt>
                <c:pt idx="58">
                  <c:v>1836</c:v>
                </c:pt>
                <c:pt idx="59">
                  <c:v>1789</c:v>
                </c:pt>
                <c:pt idx="60">
                  <c:v>1796</c:v>
                </c:pt>
                <c:pt idx="61">
                  <c:v>1869</c:v>
                </c:pt>
                <c:pt idx="62">
                  <c:v>1964</c:v>
                </c:pt>
                <c:pt idx="63">
                  <c:v>2098</c:v>
                </c:pt>
                <c:pt idx="64">
                  <c:v>2104</c:v>
                </c:pt>
                <c:pt idx="65">
                  <c:v>2058</c:v>
                </c:pt>
                <c:pt idx="66">
                  <c:v>2101</c:v>
                </c:pt>
                <c:pt idx="67">
                  <c:v>2055</c:v>
                </c:pt>
                <c:pt idx="68">
                  <c:v>2065</c:v>
                </c:pt>
                <c:pt idx="69">
                  <c:v>2121</c:v>
                </c:pt>
                <c:pt idx="70">
                  <c:v>2177</c:v>
                </c:pt>
                <c:pt idx="71">
                  <c:v>2132</c:v>
                </c:pt>
                <c:pt idx="72">
                  <c:v>2199</c:v>
                </c:pt>
                <c:pt idx="73">
                  <c:v>2341</c:v>
                </c:pt>
                <c:pt idx="74">
                  <c:v>2418</c:v>
                </c:pt>
                <c:pt idx="75">
                  <c:v>2293</c:v>
                </c:pt>
                <c:pt idx="76">
                  <c:v>2275</c:v>
                </c:pt>
                <c:pt idx="77">
                  <c:v>2350</c:v>
                </c:pt>
                <c:pt idx="78">
                  <c:v>2381</c:v>
                </c:pt>
                <c:pt idx="79">
                  <c:v>2444</c:v>
                </c:pt>
                <c:pt idx="80">
                  <c:v>2375</c:v>
                </c:pt>
                <c:pt idx="81">
                  <c:v>2303</c:v>
                </c:pt>
                <c:pt idx="82">
                  <c:v>2688</c:v>
                </c:pt>
                <c:pt idx="83">
                  <c:v>2623</c:v>
                </c:pt>
                <c:pt idx="84">
                  <c:v>2443</c:v>
                </c:pt>
                <c:pt idx="85">
                  <c:v>2439</c:v>
                </c:pt>
                <c:pt idx="86">
                  <c:v>2547</c:v>
                </c:pt>
                <c:pt idx="87">
                  <c:v>2683</c:v>
                </c:pt>
                <c:pt idx="88">
                  <c:v>2767</c:v>
                </c:pt>
                <c:pt idx="89">
                  <c:v>2985</c:v>
                </c:pt>
                <c:pt idx="90">
                  <c:v>3431</c:v>
                </c:pt>
                <c:pt idx="91">
                  <c:v>3341</c:v>
                </c:pt>
                <c:pt idx="92">
                  <c:v>3617</c:v>
                </c:pt>
                <c:pt idx="93">
                  <c:v>3384</c:v>
                </c:pt>
                <c:pt idx="94">
                  <c:v>3372</c:v>
                </c:pt>
                <c:pt idx="95">
                  <c:v>3369</c:v>
                </c:pt>
                <c:pt idx="96">
                  <c:v>3639</c:v>
                </c:pt>
                <c:pt idx="97">
                  <c:v>3681</c:v>
                </c:pt>
                <c:pt idx="98">
                  <c:v>3502</c:v>
                </c:pt>
                <c:pt idx="99">
                  <c:v>3646</c:v>
                </c:pt>
                <c:pt idx="100">
                  <c:v>3656</c:v>
                </c:pt>
                <c:pt idx="101">
                  <c:v>3841</c:v>
                </c:pt>
                <c:pt idx="102">
                  <c:v>3829</c:v>
                </c:pt>
                <c:pt idx="103">
                  <c:v>3617</c:v>
                </c:pt>
                <c:pt idx="104">
                  <c:v>3351</c:v>
                </c:pt>
                <c:pt idx="105">
                  <c:v>3803</c:v>
                </c:pt>
                <c:pt idx="106">
                  <c:v>3686</c:v>
                </c:pt>
                <c:pt idx="107">
                  <c:v>3830</c:v>
                </c:pt>
                <c:pt idx="108">
                  <c:v>3875</c:v>
                </c:pt>
                <c:pt idx="109">
                  <c:v>4190</c:v>
                </c:pt>
                <c:pt idx="110">
                  <c:v>4204</c:v>
                </c:pt>
                <c:pt idx="111">
                  <c:v>4598</c:v>
                </c:pt>
                <c:pt idx="112">
                  <c:v>4556</c:v>
                </c:pt>
                <c:pt idx="113">
                  <c:v>4765</c:v>
                </c:pt>
                <c:pt idx="114">
                  <c:v>4442</c:v>
                </c:pt>
                <c:pt idx="115">
                  <c:v>4798</c:v>
                </c:pt>
                <c:pt idx="116">
                  <c:v>5357</c:v>
                </c:pt>
                <c:pt idx="117">
                  <c:v>5163</c:v>
                </c:pt>
                <c:pt idx="118">
                  <c:v>4397</c:v>
                </c:pt>
                <c:pt idx="119">
                  <c:v>5027</c:v>
                </c:pt>
                <c:pt idx="120">
                  <c:v>4879</c:v>
                </c:pt>
                <c:pt idx="121">
                  <c:v>4964</c:v>
                </c:pt>
                <c:pt idx="122">
                  <c:v>5122</c:v>
                </c:pt>
                <c:pt idx="123">
                  <c:v>5221</c:v>
                </c:pt>
                <c:pt idx="124">
                  <c:v>4717</c:v>
                </c:pt>
                <c:pt idx="125">
                  <c:v>4773</c:v>
                </c:pt>
                <c:pt idx="126">
                  <c:v>5363</c:v>
                </c:pt>
                <c:pt idx="127">
                  <c:v>5142</c:v>
                </c:pt>
                <c:pt idx="128">
                  <c:v>5559</c:v>
                </c:pt>
                <c:pt idx="129">
                  <c:v>5556</c:v>
                </c:pt>
                <c:pt idx="130">
                  <c:v>5401</c:v>
                </c:pt>
                <c:pt idx="131">
                  <c:v>5168</c:v>
                </c:pt>
                <c:pt idx="132">
                  <c:v>5401</c:v>
                </c:pt>
                <c:pt idx="133">
                  <c:v>6016</c:v>
                </c:pt>
                <c:pt idx="134">
                  <c:v>6048</c:v>
                </c:pt>
                <c:pt idx="135">
                  <c:v>6145</c:v>
                </c:pt>
                <c:pt idx="136">
                  <c:v>6433</c:v>
                </c:pt>
                <c:pt idx="137">
                  <c:v>6415</c:v>
                </c:pt>
                <c:pt idx="138">
                  <c:v>6389</c:v>
                </c:pt>
                <c:pt idx="139">
                  <c:v>6752</c:v>
                </c:pt>
                <c:pt idx="140">
                  <c:v>6106</c:v>
                </c:pt>
                <c:pt idx="141">
                  <c:v>5672</c:v>
                </c:pt>
                <c:pt idx="142">
                  <c:v>4901</c:v>
                </c:pt>
                <c:pt idx="143">
                  <c:v>4804</c:v>
                </c:pt>
                <c:pt idx="144">
                  <c:v>5288</c:v>
                </c:pt>
                <c:pt idx="145">
                  <c:v>5723</c:v>
                </c:pt>
                <c:pt idx="146">
                  <c:v>6423</c:v>
                </c:pt>
                <c:pt idx="147">
                  <c:v>6721</c:v>
                </c:pt>
                <c:pt idx="148">
                  <c:v>6436</c:v>
                </c:pt>
                <c:pt idx="149">
                  <c:v>6903</c:v>
                </c:pt>
                <c:pt idx="150">
                  <c:v>7396</c:v>
                </c:pt>
                <c:pt idx="151">
                  <c:v>8580</c:v>
                </c:pt>
                <c:pt idx="152">
                  <c:v>10047</c:v>
                </c:pt>
                <c:pt idx="153">
                  <c:v>11539</c:v>
                </c:pt>
                <c:pt idx="154">
                  <c:v>12339</c:v>
                </c:pt>
                <c:pt idx="155">
                  <c:v>12055</c:v>
                </c:pt>
                <c:pt idx="156">
                  <c:v>10607</c:v>
                </c:pt>
                <c:pt idx="157">
                  <c:v>10333</c:v>
                </c:pt>
                <c:pt idx="158">
                  <c:v>10597</c:v>
                </c:pt>
                <c:pt idx="159">
                  <c:v>10355</c:v>
                </c:pt>
                <c:pt idx="160">
                  <c:v>11076</c:v>
                </c:pt>
                <c:pt idx="161">
                  <c:v>11720</c:v>
                </c:pt>
                <c:pt idx="162">
                  <c:v>11979</c:v>
                </c:pt>
                <c:pt idx="163">
                  <c:v>12323</c:v>
                </c:pt>
                <c:pt idx="164">
                  <c:v>12026</c:v>
                </c:pt>
                <c:pt idx="165">
                  <c:v>12653</c:v>
                </c:pt>
                <c:pt idx="166">
                  <c:v>12677</c:v>
                </c:pt>
                <c:pt idx="167">
                  <c:v>12698</c:v>
                </c:pt>
                <c:pt idx="168">
                  <c:v>12367</c:v>
                </c:pt>
                <c:pt idx="169">
                  <c:v>13041</c:v>
                </c:pt>
                <c:pt idx="170">
                  <c:v>13155</c:v>
                </c:pt>
                <c:pt idx="171">
                  <c:v>13240</c:v>
                </c:pt>
                <c:pt idx="172">
                  <c:v>13825</c:v>
                </c:pt>
                <c:pt idx="173">
                  <c:v>14217</c:v>
                </c:pt>
                <c:pt idx="174">
                  <c:v>14834</c:v>
                </c:pt>
                <c:pt idx="175">
                  <c:v>15586</c:v>
                </c:pt>
                <c:pt idx="176">
                  <c:v>16420</c:v>
                </c:pt>
                <c:pt idx="177">
                  <c:v>16649</c:v>
                </c:pt>
                <c:pt idx="178">
                  <c:v>17270</c:v>
                </c:pt>
                <c:pt idx="179">
                  <c:v>17621</c:v>
                </c:pt>
                <c:pt idx="180">
                  <c:v>17449</c:v>
                </c:pt>
                <c:pt idx="181">
                  <c:v>17806</c:v>
                </c:pt>
                <c:pt idx="182">
                  <c:v>18573</c:v>
                </c:pt>
                <c:pt idx="183">
                  <c:v>19458</c:v>
                </c:pt>
                <c:pt idx="184">
                  <c:v>19167</c:v>
                </c:pt>
                <c:pt idx="185">
                  <c:v>18912</c:v>
                </c:pt>
                <c:pt idx="186">
                  <c:v>19775</c:v>
                </c:pt>
                <c:pt idx="187">
                  <c:v>20486</c:v>
                </c:pt>
                <c:pt idx="188">
                  <c:v>21388</c:v>
                </c:pt>
                <c:pt idx="189">
                  <c:v>21826</c:v>
                </c:pt>
                <c:pt idx="190">
                  <c:v>21568</c:v>
                </c:pt>
                <c:pt idx="191">
                  <c:v>21881</c:v>
                </c:pt>
                <c:pt idx="192">
                  <c:v>21235</c:v>
                </c:pt>
                <c:pt idx="193">
                  <c:v>21952</c:v>
                </c:pt>
                <c:pt idx="194">
                  <c:v>23344</c:v>
                </c:pt>
                <c:pt idx="195">
                  <c:v>24029</c:v>
                </c:pt>
                <c:pt idx="196">
                  <c:v>24621</c:v>
                </c:pt>
                <c:pt idx="197">
                  <c:v>25231</c:v>
                </c:pt>
                <c:pt idx="198">
                  <c:v>26047</c:v>
                </c:pt>
                <c:pt idx="199">
                  <c:v>26707</c:v>
                </c:pt>
                <c:pt idx="200">
                  <c:v>26872</c:v>
                </c:pt>
                <c:pt idx="201">
                  <c:v>26391</c:v>
                </c:pt>
                <c:pt idx="202">
                  <c:v>26821</c:v>
                </c:pt>
                <c:pt idx="203">
                  <c:v>27172</c:v>
                </c:pt>
                <c:pt idx="204">
                  <c:v>27925</c:v>
                </c:pt>
                <c:pt idx="205">
                  <c:v>28331</c:v>
                </c:pt>
                <c:pt idx="206">
                  <c:v>29003</c:v>
                </c:pt>
                <c:pt idx="207">
                  <c:v>29927</c:v>
                </c:pt>
                <c:pt idx="208">
                  <c:v>30846</c:v>
                </c:pt>
                <c:pt idx="209">
                  <c:v>31748</c:v>
                </c:pt>
                <c:pt idx="210">
                  <c:v>32579</c:v>
                </c:pt>
              </c:numCache>
            </c:numRef>
          </c:yVal>
          <c:smooth val="1"/>
        </c:ser>
        <c:ser>
          <c:idx val="0"/>
          <c:order val="0"/>
          <c:tx>
            <c:v>Real GDP per Capital U.S. 1790-200</c:v>
          </c:tx>
          <c:spPr>
            <a:ln w="28575">
              <a:solidFill>
                <a:schemeClr val="accent1"/>
              </a:solidFill>
            </a:ln>
          </c:spPr>
          <c:marker>
            <c:symbol val="none"/>
          </c:marker>
          <c:xVal>
            <c:numRef>
              <c:f>Sheet1!$A$8:$A$218</c:f>
              <c:numCache>
                <c:formatCode>General</c:formatCode>
                <c:ptCount val="211"/>
                <c:pt idx="0">
                  <c:v>1790</c:v>
                </c:pt>
                <c:pt idx="1">
                  <c:v>1791</c:v>
                </c:pt>
                <c:pt idx="2">
                  <c:v>1792</c:v>
                </c:pt>
                <c:pt idx="3">
                  <c:v>1793</c:v>
                </c:pt>
                <c:pt idx="4">
                  <c:v>1794</c:v>
                </c:pt>
                <c:pt idx="5">
                  <c:v>1795</c:v>
                </c:pt>
                <c:pt idx="6">
                  <c:v>1796</c:v>
                </c:pt>
                <c:pt idx="7">
                  <c:v>1797</c:v>
                </c:pt>
                <c:pt idx="8">
                  <c:v>1798</c:v>
                </c:pt>
                <c:pt idx="9">
                  <c:v>1799</c:v>
                </c:pt>
                <c:pt idx="10">
                  <c:v>1800</c:v>
                </c:pt>
                <c:pt idx="11">
                  <c:v>1801</c:v>
                </c:pt>
                <c:pt idx="12">
                  <c:v>1802</c:v>
                </c:pt>
                <c:pt idx="13">
                  <c:v>1803</c:v>
                </c:pt>
                <c:pt idx="14">
                  <c:v>1804</c:v>
                </c:pt>
                <c:pt idx="15">
                  <c:v>1805</c:v>
                </c:pt>
                <c:pt idx="16">
                  <c:v>1806</c:v>
                </c:pt>
                <c:pt idx="17">
                  <c:v>1807</c:v>
                </c:pt>
                <c:pt idx="18">
                  <c:v>1808</c:v>
                </c:pt>
                <c:pt idx="19">
                  <c:v>1809</c:v>
                </c:pt>
                <c:pt idx="20">
                  <c:v>1810</c:v>
                </c:pt>
                <c:pt idx="21">
                  <c:v>1811</c:v>
                </c:pt>
                <c:pt idx="22">
                  <c:v>1812</c:v>
                </c:pt>
                <c:pt idx="23">
                  <c:v>1813</c:v>
                </c:pt>
                <c:pt idx="24">
                  <c:v>1814</c:v>
                </c:pt>
                <c:pt idx="25">
                  <c:v>1815</c:v>
                </c:pt>
                <c:pt idx="26">
                  <c:v>1816</c:v>
                </c:pt>
                <c:pt idx="27">
                  <c:v>1817</c:v>
                </c:pt>
                <c:pt idx="28">
                  <c:v>1818</c:v>
                </c:pt>
                <c:pt idx="29">
                  <c:v>1819</c:v>
                </c:pt>
                <c:pt idx="30">
                  <c:v>1820</c:v>
                </c:pt>
                <c:pt idx="31">
                  <c:v>1821</c:v>
                </c:pt>
                <c:pt idx="32">
                  <c:v>1822</c:v>
                </c:pt>
                <c:pt idx="33">
                  <c:v>1823</c:v>
                </c:pt>
                <c:pt idx="34">
                  <c:v>1824</c:v>
                </c:pt>
                <c:pt idx="35">
                  <c:v>1825</c:v>
                </c:pt>
                <c:pt idx="36">
                  <c:v>1826</c:v>
                </c:pt>
                <c:pt idx="37">
                  <c:v>1827</c:v>
                </c:pt>
                <c:pt idx="38">
                  <c:v>1828</c:v>
                </c:pt>
                <c:pt idx="39">
                  <c:v>1829</c:v>
                </c:pt>
                <c:pt idx="40">
                  <c:v>1830</c:v>
                </c:pt>
                <c:pt idx="41">
                  <c:v>1831</c:v>
                </c:pt>
                <c:pt idx="42">
                  <c:v>1832</c:v>
                </c:pt>
                <c:pt idx="43">
                  <c:v>1833</c:v>
                </c:pt>
                <c:pt idx="44">
                  <c:v>1834</c:v>
                </c:pt>
                <c:pt idx="45">
                  <c:v>1835</c:v>
                </c:pt>
                <c:pt idx="46">
                  <c:v>1836</c:v>
                </c:pt>
                <c:pt idx="47">
                  <c:v>1837</c:v>
                </c:pt>
                <c:pt idx="48">
                  <c:v>1838</c:v>
                </c:pt>
                <c:pt idx="49">
                  <c:v>1839</c:v>
                </c:pt>
                <c:pt idx="50">
                  <c:v>1840</c:v>
                </c:pt>
                <c:pt idx="51">
                  <c:v>1841</c:v>
                </c:pt>
                <c:pt idx="52">
                  <c:v>1842</c:v>
                </c:pt>
                <c:pt idx="53">
                  <c:v>1843</c:v>
                </c:pt>
                <c:pt idx="54">
                  <c:v>1844</c:v>
                </c:pt>
                <c:pt idx="55">
                  <c:v>1845</c:v>
                </c:pt>
                <c:pt idx="56">
                  <c:v>1846</c:v>
                </c:pt>
                <c:pt idx="57">
                  <c:v>1847</c:v>
                </c:pt>
                <c:pt idx="58">
                  <c:v>1848</c:v>
                </c:pt>
                <c:pt idx="59">
                  <c:v>1849</c:v>
                </c:pt>
                <c:pt idx="60">
                  <c:v>1850</c:v>
                </c:pt>
                <c:pt idx="61">
                  <c:v>1851</c:v>
                </c:pt>
                <c:pt idx="62">
                  <c:v>1852</c:v>
                </c:pt>
                <c:pt idx="63">
                  <c:v>1853</c:v>
                </c:pt>
                <c:pt idx="64">
                  <c:v>1854</c:v>
                </c:pt>
                <c:pt idx="65">
                  <c:v>1855</c:v>
                </c:pt>
                <c:pt idx="66">
                  <c:v>1856</c:v>
                </c:pt>
                <c:pt idx="67">
                  <c:v>1857</c:v>
                </c:pt>
                <c:pt idx="68">
                  <c:v>1858</c:v>
                </c:pt>
                <c:pt idx="69">
                  <c:v>1859</c:v>
                </c:pt>
                <c:pt idx="70">
                  <c:v>1860</c:v>
                </c:pt>
                <c:pt idx="71">
                  <c:v>1861</c:v>
                </c:pt>
                <c:pt idx="72">
                  <c:v>1862</c:v>
                </c:pt>
                <c:pt idx="73">
                  <c:v>1863</c:v>
                </c:pt>
                <c:pt idx="74">
                  <c:v>1864</c:v>
                </c:pt>
                <c:pt idx="75">
                  <c:v>1865</c:v>
                </c:pt>
                <c:pt idx="76">
                  <c:v>1866</c:v>
                </c:pt>
                <c:pt idx="77">
                  <c:v>1867</c:v>
                </c:pt>
                <c:pt idx="78">
                  <c:v>1868</c:v>
                </c:pt>
                <c:pt idx="79">
                  <c:v>1869</c:v>
                </c:pt>
                <c:pt idx="80">
                  <c:v>1870</c:v>
                </c:pt>
                <c:pt idx="81">
                  <c:v>1871</c:v>
                </c:pt>
                <c:pt idx="82">
                  <c:v>1872</c:v>
                </c:pt>
                <c:pt idx="83">
                  <c:v>1873</c:v>
                </c:pt>
                <c:pt idx="84">
                  <c:v>1874</c:v>
                </c:pt>
                <c:pt idx="85">
                  <c:v>1875</c:v>
                </c:pt>
                <c:pt idx="86">
                  <c:v>1876</c:v>
                </c:pt>
                <c:pt idx="87">
                  <c:v>1877</c:v>
                </c:pt>
                <c:pt idx="88">
                  <c:v>1878</c:v>
                </c:pt>
                <c:pt idx="89">
                  <c:v>1879</c:v>
                </c:pt>
                <c:pt idx="90">
                  <c:v>1880</c:v>
                </c:pt>
                <c:pt idx="91">
                  <c:v>1881</c:v>
                </c:pt>
                <c:pt idx="92">
                  <c:v>1882</c:v>
                </c:pt>
                <c:pt idx="93">
                  <c:v>1883</c:v>
                </c:pt>
                <c:pt idx="94">
                  <c:v>1884</c:v>
                </c:pt>
                <c:pt idx="95">
                  <c:v>1885</c:v>
                </c:pt>
                <c:pt idx="96">
                  <c:v>1886</c:v>
                </c:pt>
                <c:pt idx="97">
                  <c:v>1887</c:v>
                </c:pt>
                <c:pt idx="98">
                  <c:v>1888</c:v>
                </c:pt>
                <c:pt idx="99">
                  <c:v>1889</c:v>
                </c:pt>
                <c:pt idx="100">
                  <c:v>1890</c:v>
                </c:pt>
                <c:pt idx="101">
                  <c:v>1891</c:v>
                </c:pt>
                <c:pt idx="102">
                  <c:v>1892</c:v>
                </c:pt>
                <c:pt idx="103">
                  <c:v>1893</c:v>
                </c:pt>
                <c:pt idx="104">
                  <c:v>1894</c:v>
                </c:pt>
                <c:pt idx="105">
                  <c:v>1895</c:v>
                </c:pt>
                <c:pt idx="106">
                  <c:v>1896</c:v>
                </c:pt>
                <c:pt idx="107">
                  <c:v>1897</c:v>
                </c:pt>
                <c:pt idx="108">
                  <c:v>1898</c:v>
                </c:pt>
                <c:pt idx="109">
                  <c:v>1899</c:v>
                </c:pt>
                <c:pt idx="110">
                  <c:v>1900</c:v>
                </c:pt>
                <c:pt idx="111">
                  <c:v>1901</c:v>
                </c:pt>
                <c:pt idx="112">
                  <c:v>1902</c:v>
                </c:pt>
                <c:pt idx="113">
                  <c:v>1903</c:v>
                </c:pt>
                <c:pt idx="114">
                  <c:v>1904</c:v>
                </c:pt>
                <c:pt idx="115">
                  <c:v>1905</c:v>
                </c:pt>
                <c:pt idx="116">
                  <c:v>1906</c:v>
                </c:pt>
                <c:pt idx="117">
                  <c:v>1907</c:v>
                </c:pt>
                <c:pt idx="118">
                  <c:v>1908</c:v>
                </c:pt>
                <c:pt idx="119">
                  <c:v>1909</c:v>
                </c:pt>
                <c:pt idx="120">
                  <c:v>1910</c:v>
                </c:pt>
                <c:pt idx="121">
                  <c:v>1911</c:v>
                </c:pt>
                <c:pt idx="122">
                  <c:v>1912</c:v>
                </c:pt>
                <c:pt idx="123">
                  <c:v>1913</c:v>
                </c:pt>
                <c:pt idx="124">
                  <c:v>1914</c:v>
                </c:pt>
                <c:pt idx="125">
                  <c:v>1915</c:v>
                </c:pt>
                <c:pt idx="126">
                  <c:v>1916</c:v>
                </c:pt>
                <c:pt idx="127">
                  <c:v>1917</c:v>
                </c:pt>
                <c:pt idx="128">
                  <c:v>1918</c:v>
                </c:pt>
                <c:pt idx="129">
                  <c:v>1919</c:v>
                </c:pt>
                <c:pt idx="130">
                  <c:v>1920</c:v>
                </c:pt>
                <c:pt idx="131">
                  <c:v>1921</c:v>
                </c:pt>
                <c:pt idx="132">
                  <c:v>1922</c:v>
                </c:pt>
                <c:pt idx="133">
                  <c:v>1923</c:v>
                </c:pt>
                <c:pt idx="134">
                  <c:v>1924</c:v>
                </c:pt>
                <c:pt idx="135">
                  <c:v>1925</c:v>
                </c:pt>
                <c:pt idx="136">
                  <c:v>1926</c:v>
                </c:pt>
                <c:pt idx="137">
                  <c:v>1927</c:v>
                </c:pt>
                <c:pt idx="138">
                  <c:v>1928</c:v>
                </c:pt>
                <c:pt idx="139">
                  <c:v>1929</c:v>
                </c:pt>
                <c:pt idx="140">
                  <c:v>1930</c:v>
                </c:pt>
                <c:pt idx="141">
                  <c:v>1931</c:v>
                </c:pt>
                <c:pt idx="142">
                  <c:v>1932</c:v>
                </c:pt>
                <c:pt idx="143">
                  <c:v>1933</c:v>
                </c:pt>
                <c:pt idx="144">
                  <c:v>1934</c:v>
                </c:pt>
                <c:pt idx="145">
                  <c:v>1935</c:v>
                </c:pt>
                <c:pt idx="146">
                  <c:v>1936</c:v>
                </c:pt>
                <c:pt idx="147">
                  <c:v>1937</c:v>
                </c:pt>
                <c:pt idx="148">
                  <c:v>1938</c:v>
                </c:pt>
                <c:pt idx="149">
                  <c:v>1939</c:v>
                </c:pt>
                <c:pt idx="150">
                  <c:v>1940</c:v>
                </c:pt>
                <c:pt idx="151">
                  <c:v>1941</c:v>
                </c:pt>
                <c:pt idx="152">
                  <c:v>1942</c:v>
                </c:pt>
                <c:pt idx="153">
                  <c:v>1943</c:v>
                </c:pt>
                <c:pt idx="154">
                  <c:v>1944</c:v>
                </c:pt>
                <c:pt idx="155">
                  <c:v>1945</c:v>
                </c:pt>
                <c:pt idx="156">
                  <c:v>1946</c:v>
                </c:pt>
                <c:pt idx="157">
                  <c:v>1947</c:v>
                </c:pt>
                <c:pt idx="158">
                  <c:v>1948</c:v>
                </c:pt>
                <c:pt idx="159">
                  <c:v>1949</c:v>
                </c:pt>
                <c:pt idx="160">
                  <c:v>1950</c:v>
                </c:pt>
                <c:pt idx="161">
                  <c:v>1951</c:v>
                </c:pt>
                <c:pt idx="162">
                  <c:v>1952</c:v>
                </c:pt>
                <c:pt idx="163">
                  <c:v>1953</c:v>
                </c:pt>
                <c:pt idx="164">
                  <c:v>1954</c:v>
                </c:pt>
                <c:pt idx="165">
                  <c:v>1955</c:v>
                </c:pt>
                <c:pt idx="166">
                  <c:v>1956</c:v>
                </c:pt>
                <c:pt idx="167">
                  <c:v>1957</c:v>
                </c:pt>
                <c:pt idx="168">
                  <c:v>1958</c:v>
                </c:pt>
                <c:pt idx="169">
                  <c:v>1959</c:v>
                </c:pt>
                <c:pt idx="170">
                  <c:v>1960</c:v>
                </c:pt>
                <c:pt idx="171">
                  <c:v>1961</c:v>
                </c:pt>
                <c:pt idx="172">
                  <c:v>1962</c:v>
                </c:pt>
                <c:pt idx="173">
                  <c:v>1963</c:v>
                </c:pt>
                <c:pt idx="174">
                  <c:v>1964</c:v>
                </c:pt>
                <c:pt idx="175">
                  <c:v>1965</c:v>
                </c:pt>
                <c:pt idx="176">
                  <c:v>1966</c:v>
                </c:pt>
                <c:pt idx="177">
                  <c:v>1967</c:v>
                </c:pt>
                <c:pt idx="178">
                  <c:v>1968</c:v>
                </c:pt>
                <c:pt idx="179">
                  <c:v>1969</c:v>
                </c:pt>
                <c:pt idx="180">
                  <c:v>1970</c:v>
                </c:pt>
                <c:pt idx="181">
                  <c:v>1971</c:v>
                </c:pt>
                <c:pt idx="182">
                  <c:v>1972</c:v>
                </c:pt>
                <c:pt idx="183">
                  <c:v>1973</c:v>
                </c:pt>
                <c:pt idx="184">
                  <c:v>1974</c:v>
                </c:pt>
                <c:pt idx="185">
                  <c:v>1975</c:v>
                </c:pt>
                <c:pt idx="186">
                  <c:v>1976</c:v>
                </c:pt>
                <c:pt idx="187">
                  <c:v>1977</c:v>
                </c:pt>
                <c:pt idx="188">
                  <c:v>1978</c:v>
                </c:pt>
                <c:pt idx="189">
                  <c:v>1979</c:v>
                </c:pt>
                <c:pt idx="190">
                  <c:v>1980</c:v>
                </c:pt>
                <c:pt idx="191">
                  <c:v>1981</c:v>
                </c:pt>
                <c:pt idx="192">
                  <c:v>1982</c:v>
                </c:pt>
                <c:pt idx="193">
                  <c:v>1983</c:v>
                </c:pt>
                <c:pt idx="194">
                  <c:v>1984</c:v>
                </c:pt>
                <c:pt idx="195">
                  <c:v>1985</c:v>
                </c:pt>
                <c:pt idx="196">
                  <c:v>1986</c:v>
                </c:pt>
                <c:pt idx="197">
                  <c:v>1987</c:v>
                </c:pt>
                <c:pt idx="198">
                  <c:v>1988</c:v>
                </c:pt>
                <c:pt idx="199">
                  <c:v>1989</c:v>
                </c:pt>
                <c:pt idx="200">
                  <c:v>1990</c:v>
                </c:pt>
                <c:pt idx="201">
                  <c:v>1991</c:v>
                </c:pt>
                <c:pt idx="202">
                  <c:v>1992</c:v>
                </c:pt>
                <c:pt idx="203">
                  <c:v>1993</c:v>
                </c:pt>
                <c:pt idx="204">
                  <c:v>1994</c:v>
                </c:pt>
                <c:pt idx="205">
                  <c:v>1995</c:v>
                </c:pt>
                <c:pt idx="206">
                  <c:v>1996</c:v>
                </c:pt>
                <c:pt idx="207">
                  <c:v>1997</c:v>
                </c:pt>
                <c:pt idx="208">
                  <c:v>1998</c:v>
                </c:pt>
                <c:pt idx="209">
                  <c:v>1999</c:v>
                </c:pt>
                <c:pt idx="210">
                  <c:v>2000</c:v>
                </c:pt>
              </c:numCache>
            </c:numRef>
          </c:xVal>
          <c:yVal>
            <c:numRef>
              <c:f>Sheet1!$B$8:$B$218</c:f>
              <c:numCache>
                <c:formatCode>General</c:formatCode>
                <c:ptCount val="211"/>
                <c:pt idx="0">
                  <c:v>1163</c:v>
                </c:pt>
                <c:pt idx="1">
                  <c:v>1169</c:v>
                </c:pt>
                <c:pt idx="2">
                  <c:v>1192</c:v>
                </c:pt>
                <c:pt idx="3">
                  <c:v>1228</c:v>
                </c:pt>
                <c:pt idx="4">
                  <c:v>1262</c:v>
                </c:pt>
                <c:pt idx="5">
                  <c:v>1292</c:v>
                </c:pt>
                <c:pt idx="6">
                  <c:v>1284</c:v>
                </c:pt>
                <c:pt idx="7">
                  <c:v>1242</c:v>
                </c:pt>
                <c:pt idx="8">
                  <c:v>1216</c:v>
                </c:pt>
                <c:pt idx="9">
                  <c:v>1230</c:v>
                </c:pt>
                <c:pt idx="10">
                  <c:v>1259</c:v>
                </c:pt>
                <c:pt idx="11">
                  <c:v>1282</c:v>
                </c:pt>
                <c:pt idx="12">
                  <c:v>1303</c:v>
                </c:pt>
                <c:pt idx="13">
                  <c:v>1281</c:v>
                </c:pt>
                <c:pt idx="14">
                  <c:v>1280</c:v>
                </c:pt>
                <c:pt idx="15">
                  <c:v>1307</c:v>
                </c:pt>
                <c:pt idx="16">
                  <c:v>1331</c:v>
                </c:pt>
                <c:pt idx="17">
                  <c:v>1344</c:v>
                </c:pt>
                <c:pt idx="18">
                  <c:v>1249</c:v>
                </c:pt>
                <c:pt idx="19">
                  <c:v>1311</c:v>
                </c:pt>
                <c:pt idx="20">
                  <c:v>1348</c:v>
                </c:pt>
                <c:pt idx="21">
                  <c:v>1375</c:v>
                </c:pt>
                <c:pt idx="22">
                  <c:v>1351</c:v>
                </c:pt>
                <c:pt idx="23">
                  <c:v>1366</c:v>
                </c:pt>
                <c:pt idx="24">
                  <c:v>1392</c:v>
                </c:pt>
                <c:pt idx="25">
                  <c:v>1386</c:v>
                </c:pt>
                <c:pt idx="26">
                  <c:v>1330</c:v>
                </c:pt>
                <c:pt idx="27">
                  <c:v>1329</c:v>
                </c:pt>
                <c:pt idx="28">
                  <c:v>1333</c:v>
                </c:pt>
                <c:pt idx="29">
                  <c:v>1330</c:v>
                </c:pt>
                <c:pt idx="30">
                  <c:v>1322</c:v>
                </c:pt>
                <c:pt idx="31">
                  <c:v>1343</c:v>
                </c:pt>
                <c:pt idx="32">
                  <c:v>1380</c:v>
                </c:pt>
                <c:pt idx="33">
                  <c:v>1365</c:v>
                </c:pt>
                <c:pt idx="34">
                  <c:v>1402</c:v>
                </c:pt>
                <c:pt idx="35">
                  <c:v>1433</c:v>
                </c:pt>
                <c:pt idx="36">
                  <c:v>1443</c:v>
                </c:pt>
                <c:pt idx="37">
                  <c:v>1449</c:v>
                </c:pt>
                <c:pt idx="38">
                  <c:v>1449</c:v>
                </c:pt>
                <c:pt idx="39">
                  <c:v>1401</c:v>
                </c:pt>
                <c:pt idx="40">
                  <c:v>1503</c:v>
                </c:pt>
                <c:pt idx="41">
                  <c:v>1595</c:v>
                </c:pt>
                <c:pt idx="42">
                  <c:v>1653</c:v>
                </c:pt>
                <c:pt idx="43">
                  <c:v>1711</c:v>
                </c:pt>
                <c:pt idx="44">
                  <c:v>1629</c:v>
                </c:pt>
                <c:pt idx="45">
                  <c:v>1691</c:v>
                </c:pt>
                <c:pt idx="46">
                  <c:v>1716</c:v>
                </c:pt>
                <c:pt idx="47">
                  <c:v>1662</c:v>
                </c:pt>
                <c:pt idx="48">
                  <c:v>1647</c:v>
                </c:pt>
                <c:pt idx="49">
                  <c:v>1727</c:v>
                </c:pt>
                <c:pt idx="50">
                  <c:v>1642</c:v>
                </c:pt>
                <c:pt idx="51">
                  <c:v>1608</c:v>
                </c:pt>
                <c:pt idx="52">
                  <c:v>1594</c:v>
                </c:pt>
                <c:pt idx="53">
                  <c:v>1619</c:v>
                </c:pt>
                <c:pt idx="54">
                  <c:v>1707</c:v>
                </c:pt>
                <c:pt idx="55">
                  <c:v>1734</c:v>
                </c:pt>
                <c:pt idx="56">
                  <c:v>1744</c:v>
                </c:pt>
                <c:pt idx="57">
                  <c:v>1790</c:v>
                </c:pt>
                <c:pt idx="58">
                  <c:v>1836</c:v>
                </c:pt>
                <c:pt idx="59">
                  <c:v>1789</c:v>
                </c:pt>
                <c:pt idx="60">
                  <c:v>1796</c:v>
                </c:pt>
                <c:pt idx="61">
                  <c:v>1869</c:v>
                </c:pt>
                <c:pt idx="62">
                  <c:v>1964</c:v>
                </c:pt>
                <c:pt idx="63">
                  <c:v>2098</c:v>
                </c:pt>
                <c:pt idx="64">
                  <c:v>2104</c:v>
                </c:pt>
                <c:pt idx="65">
                  <c:v>2058</c:v>
                </c:pt>
                <c:pt idx="66">
                  <c:v>2101</c:v>
                </c:pt>
                <c:pt idx="67">
                  <c:v>2055</c:v>
                </c:pt>
                <c:pt idx="68">
                  <c:v>2065</c:v>
                </c:pt>
                <c:pt idx="69">
                  <c:v>2121</c:v>
                </c:pt>
                <c:pt idx="70">
                  <c:v>2177</c:v>
                </c:pt>
                <c:pt idx="71">
                  <c:v>2132</c:v>
                </c:pt>
                <c:pt idx="72">
                  <c:v>2199</c:v>
                </c:pt>
                <c:pt idx="73">
                  <c:v>2341</c:v>
                </c:pt>
                <c:pt idx="74">
                  <c:v>2418</c:v>
                </c:pt>
                <c:pt idx="75">
                  <c:v>2293</c:v>
                </c:pt>
                <c:pt idx="76">
                  <c:v>2275</c:v>
                </c:pt>
                <c:pt idx="77">
                  <c:v>2350</c:v>
                </c:pt>
                <c:pt idx="78">
                  <c:v>2381</c:v>
                </c:pt>
                <c:pt idx="79">
                  <c:v>2444</c:v>
                </c:pt>
                <c:pt idx="80">
                  <c:v>2375</c:v>
                </c:pt>
                <c:pt idx="81">
                  <c:v>2303</c:v>
                </c:pt>
                <c:pt idx="82">
                  <c:v>2688</c:v>
                </c:pt>
                <c:pt idx="83">
                  <c:v>2623</c:v>
                </c:pt>
                <c:pt idx="84">
                  <c:v>2443</c:v>
                </c:pt>
                <c:pt idx="85">
                  <c:v>2439</c:v>
                </c:pt>
                <c:pt idx="86">
                  <c:v>2547</c:v>
                </c:pt>
                <c:pt idx="87">
                  <c:v>2683</c:v>
                </c:pt>
                <c:pt idx="88">
                  <c:v>2767</c:v>
                </c:pt>
                <c:pt idx="89">
                  <c:v>2985</c:v>
                </c:pt>
                <c:pt idx="90">
                  <c:v>3431</c:v>
                </c:pt>
                <c:pt idx="91">
                  <c:v>3341</c:v>
                </c:pt>
                <c:pt idx="92">
                  <c:v>3617</c:v>
                </c:pt>
                <c:pt idx="93">
                  <c:v>3384</c:v>
                </c:pt>
                <c:pt idx="94">
                  <c:v>3372</c:v>
                </c:pt>
                <c:pt idx="95">
                  <c:v>3369</c:v>
                </c:pt>
                <c:pt idx="96">
                  <c:v>3639</c:v>
                </c:pt>
                <c:pt idx="97">
                  <c:v>3681</c:v>
                </c:pt>
                <c:pt idx="98">
                  <c:v>3502</c:v>
                </c:pt>
                <c:pt idx="99">
                  <c:v>3646</c:v>
                </c:pt>
                <c:pt idx="100">
                  <c:v>3656</c:v>
                </c:pt>
                <c:pt idx="101">
                  <c:v>3841</c:v>
                </c:pt>
                <c:pt idx="102">
                  <c:v>3829</c:v>
                </c:pt>
                <c:pt idx="103">
                  <c:v>3617</c:v>
                </c:pt>
                <c:pt idx="104">
                  <c:v>3351</c:v>
                </c:pt>
                <c:pt idx="105">
                  <c:v>3803</c:v>
                </c:pt>
                <c:pt idx="106">
                  <c:v>3686</c:v>
                </c:pt>
                <c:pt idx="107">
                  <c:v>3830</c:v>
                </c:pt>
                <c:pt idx="108">
                  <c:v>3875</c:v>
                </c:pt>
                <c:pt idx="109">
                  <c:v>4190</c:v>
                </c:pt>
                <c:pt idx="110">
                  <c:v>4204</c:v>
                </c:pt>
                <c:pt idx="111">
                  <c:v>4598</c:v>
                </c:pt>
                <c:pt idx="112">
                  <c:v>4556</c:v>
                </c:pt>
                <c:pt idx="113">
                  <c:v>4765</c:v>
                </c:pt>
                <c:pt idx="114">
                  <c:v>4442</c:v>
                </c:pt>
                <c:pt idx="115">
                  <c:v>4798</c:v>
                </c:pt>
                <c:pt idx="116">
                  <c:v>5357</c:v>
                </c:pt>
                <c:pt idx="117">
                  <c:v>5163</c:v>
                </c:pt>
                <c:pt idx="118">
                  <c:v>4397</c:v>
                </c:pt>
                <c:pt idx="119">
                  <c:v>5027</c:v>
                </c:pt>
                <c:pt idx="120">
                  <c:v>4879</c:v>
                </c:pt>
                <c:pt idx="121">
                  <c:v>4964</c:v>
                </c:pt>
                <c:pt idx="122">
                  <c:v>5122</c:v>
                </c:pt>
                <c:pt idx="123">
                  <c:v>5221</c:v>
                </c:pt>
                <c:pt idx="124">
                  <c:v>4717</c:v>
                </c:pt>
                <c:pt idx="125">
                  <c:v>4773</c:v>
                </c:pt>
                <c:pt idx="126">
                  <c:v>5363</c:v>
                </c:pt>
                <c:pt idx="127">
                  <c:v>5142</c:v>
                </c:pt>
                <c:pt idx="128">
                  <c:v>5559</c:v>
                </c:pt>
                <c:pt idx="129">
                  <c:v>5556</c:v>
                </c:pt>
                <c:pt idx="130">
                  <c:v>5401</c:v>
                </c:pt>
                <c:pt idx="131">
                  <c:v>5168</c:v>
                </c:pt>
                <c:pt idx="132">
                  <c:v>5401</c:v>
                </c:pt>
                <c:pt idx="133">
                  <c:v>6016</c:v>
                </c:pt>
                <c:pt idx="134">
                  <c:v>6048</c:v>
                </c:pt>
                <c:pt idx="135">
                  <c:v>6145</c:v>
                </c:pt>
                <c:pt idx="136">
                  <c:v>6433</c:v>
                </c:pt>
                <c:pt idx="137">
                  <c:v>6415</c:v>
                </c:pt>
                <c:pt idx="138">
                  <c:v>6389</c:v>
                </c:pt>
                <c:pt idx="139">
                  <c:v>6752</c:v>
                </c:pt>
                <c:pt idx="140">
                  <c:v>6106</c:v>
                </c:pt>
                <c:pt idx="141">
                  <c:v>5672</c:v>
                </c:pt>
                <c:pt idx="142">
                  <c:v>4901</c:v>
                </c:pt>
                <c:pt idx="143">
                  <c:v>4804</c:v>
                </c:pt>
                <c:pt idx="144">
                  <c:v>5288</c:v>
                </c:pt>
                <c:pt idx="145">
                  <c:v>5723</c:v>
                </c:pt>
                <c:pt idx="146">
                  <c:v>6423</c:v>
                </c:pt>
                <c:pt idx="147">
                  <c:v>6721</c:v>
                </c:pt>
                <c:pt idx="148">
                  <c:v>6436</c:v>
                </c:pt>
                <c:pt idx="149">
                  <c:v>6903</c:v>
                </c:pt>
                <c:pt idx="150">
                  <c:v>7396</c:v>
                </c:pt>
                <c:pt idx="151">
                  <c:v>8580</c:v>
                </c:pt>
                <c:pt idx="152">
                  <c:v>10047</c:v>
                </c:pt>
                <c:pt idx="153">
                  <c:v>11539</c:v>
                </c:pt>
                <c:pt idx="154">
                  <c:v>12339</c:v>
                </c:pt>
                <c:pt idx="155">
                  <c:v>12055</c:v>
                </c:pt>
                <c:pt idx="156">
                  <c:v>10607</c:v>
                </c:pt>
                <c:pt idx="157">
                  <c:v>10333</c:v>
                </c:pt>
                <c:pt idx="158">
                  <c:v>10597</c:v>
                </c:pt>
                <c:pt idx="159">
                  <c:v>10355</c:v>
                </c:pt>
                <c:pt idx="160">
                  <c:v>11076</c:v>
                </c:pt>
                <c:pt idx="161">
                  <c:v>11720</c:v>
                </c:pt>
                <c:pt idx="162">
                  <c:v>11979</c:v>
                </c:pt>
                <c:pt idx="163">
                  <c:v>12323</c:v>
                </c:pt>
                <c:pt idx="164">
                  <c:v>12026</c:v>
                </c:pt>
                <c:pt idx="165">
                  <c:v>12653</c:v>
                </c:pt>
                <c:pt idx="166">
                  <c:v>12677</c:v>
                </c:pt>
                <c:pt idx="167">
                  <c:v>12698</c:v>
                </c:pt>
                <c:pt idx="168">
                  <c:v>12367</c:v>
                </c:pt>
                <c:pt idx="169">
                  <c:v>13041</c:v>
                </c:pt>
                <c:pt idx="170">
                  <c:v>13155</c:v>
                </c:pt>
                <c:pt idx="171">
                  <c:v>13240</c:v>
                </c:pt>
                <c:pt idx="172">
                  <c:v>13825</c:v>
                </c:pt>
                <c:pt idx="173">
                  <c:v>14217</c:v>
                </c:pt>
                <c:pt idx="174">
                  <c:v>14834</c:v>
                </c:pt>
                <c:pt idx="175">
                  <c:v>15586</c:v>
                </c:pt>
                <c:pt idx="176">
                  <c:v>16420</c:v>
                </c:pt>
                <c:pt idx="177">
                  <c:v>16649</c:v>
                </c:pt>
                <c:pt idx="178">
                  <c:v>17270</c:v>
                </c:pt>
                <c:pt idx="179">
                  <c:v>17621</c:v>
                </c:pt>
                <c:pt idx="180">
                  <c:v>17449</c:v>
                </c:pt>
                <c:pt idx="181">
                  <c:v>17806</c:v>
                </c:pt>
                <c:pt idx="182">
                  <c:v>18573</c:v>
                </c:pt>
                <c:pt idx="183">
                  <c:v>19458</c:v>
                </c:pt>
                <c:pt idx="184">
                  <c:v>19167</c:v>
                </c:pt>
                <c:pt idx="185">
                  <c:v>18912</c:v>
                </c:pt>
                <c:pt idx="186">
                  <c:v>19775</c:v>
                </c:pt>
                <c:pt idx="187">
                  <c:v>20486</c:v>
                </c:pt>
                <c:pt idx="188">
                  <c:v>21388</c:v>
                </c:pt>
                <c:pt idx="189">
                  <c:v>21826</c:v>
                </c:pt>
                <c:pt idx="190">
                  <c:v>21568</c:v>
                </c:pt>
                <c:pt idx="191">
                  <c:v>21881</c:v>
                </c:pt>
                <c:pt idx="192">
                  <c:v>21235</c:v>
                </c:pt>
                <c:pt idx="193">
                  <c:v>21952</c:v>
                </c:pt>
                <c:pt idx="194">
                  <c:v>23344</c:v>
                </c:pt>
                <c:pt idx="195">
                  <c:v>24029</c:v>
                </c:pt>
                <c:pt idx="196">
                  <c:v>24621</c:v>
                </c:pt>
                <c:pt idx="197">
                  <c:v>25231</c:v>
                </c:pt>
                <c:pt idx="198">
                  <c:v>26047</c:v>
                </c:pt>
                <c:pt idx="199">
                  <c:v>26707</c:v>
                </c:pt>
                <c:pt idx="200">
                  <c:v>26872</c:v>
                </c:pt>
                <c:pt idx="201">
                  <c:v>26391</c:v>
                </c:pt>
                <c:pt idx="202">
                  <c:v>26821</c:v>
                </c:pt>
                <c:pt idx="203">
                  <c:v>27172</c:v>
                </c:pt>
                <c:pt idx="204">
                  <c:v>27925</c:v>
                </c:pt>
                <c:pt idx="205">
                  <c:v>28331</c:v>
                </c:pt>
                <c:pt idx="206">
                  <c:v>29003</c:v>
                </c:pt>
                <c:pt idx="207">
                  <c:v>29927</c:v>
                </c:pt>
                <c:pt idx="208">
                  <c:v>30846</c:v>
                </c:pt>
                <c:pt idx="209">
                  <c:v>31748</c:v>
                </c:pt>
                <c:pt idx="210">
                  <c:v>32579</c:v>
                </c:pt>
              </c:numCache>
            </c:numRef>
          </c:yVal>
          <c:smooth val="1"/>
        </c:ser>
        <c:axId val="89251200"/>
        <c:axId val="91121152"/>
      </c:scatterChart>
      <c:valAx>
        <c:axId val="89251200"/>
        <c:scaling>
          <c:orientation val="minMax"/>
          <c:max val="2000"/>
          <c:min val="1790"/>
        </c:scaling>
        <c:axPos val="b"/>
        <c:title>
          <c:tx>
            <c:rich>
              <a:bodyPr/>
              <a:lstStyle/>
              <a:p>
                <a:pPr>
                  <a:defRPr/>
                </a:pPr>
                <a:r>
                  <a:rPr lang="en-US"/>
                  <a:t>Year</a:t>
                </a:r>
              </a:p>
            </c:rich>
          </c:tx>
          <c:layout>
            <c:manualLayout>
              <c:xMode val="edge"/>
              <c:yMode val="edge"/>
              <c:x val="0.40659364694797767"/>
              <c:y val="0.94460823544598183"/>
            </c:manualLayout>
          </c:layout>
        </c:title>
        <c:numFmt formatCode="General" sourceLinked="1"/>
        <c:tickLblPos val="nextTo"/>
        <c:crossAx val="91121152"/>
        <c:crosses val="autoZero"/>
        <c:crossBetween val="midCat"/>
      </c:valAx>
      <c:valAx>
        <c:axId val="91121152"/>
        <c:scaling>
          <c:logBase val="2"/>
          <c:orientation val="minMax"/>
          <c:max val="40768"/>
          <c:min val="1000"/>
        </c:scaling>
        <c:axPos val="l"/>
        <c:majorGridlines>
          <c:spPr>
            <a:ln>
              <a:solidFill>
                <a:schemeClr val="bg1"/>
              </a:solidFill>
            </a:ln>
          </c:spPr>
        </c:majorGridlines>
        <c:title>
          <c:tx>
            <c:rich>
              <a:bodyPr rot="-5400000" vert="horz"/>
              <a:lstStyle/>
              <a:p>
                <a:pPr>
                  <a:defRPr/>
                </a:pPr>
                <a:r>
                  <a:rPr lang="en-US"/>
                  <a:t>Real GDP per Capita (1996 Dollars)</a:t>
                </a:r>
              </a:p>
            </c:rich>
          </c:tx>
          <c:layout/>
        </c:title>
        <c:numFmt formatCode="General" sourceLinked="1"/>
        <c:minorTickMark val="out"/>
        <c:tickLblPos val="nextTo"/>
        <c:crossAx val="89251200"/>
        <c:crossesAt val="0"/>
        <c:crossBetween val="midCat"/>
        <c:majorUnit val="6"/>
        <c:minorUnit val="2"/>
      </c:valAx>
    </c:plotArea>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FBA3275-2244-45E9-B61A-F4A2BDB7FD7E}" type="datetimeFigureOut">
              <a:rPr lang="en-US" smtClean="0"/>
              <a:pPr/>
              <a:t>6/19/2013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6FA4CF7-B024-479D-8B58-80702B2ECD2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3293A2C-ED8A-4DDE-BE15-9FBF598F9592}" type="datetimeFigureOut">
              <a:rPr lang="en-US" smtClean="0"/>
              <a:pPr/>
              <a:t>6/19/2013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2E39CB0-73A4-496D-AE15-86F6A15E04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E8CBAE-AAD4-49E5-BED7-D3B2D51AA510}" type="slidenum">
              <a:rPr lang="en-US" smtClean="0"/>
              <a:pPr fontAlgn="base">
                <a:spcBef>
                  <a:spcPct val="0"/>
                </a:spcBef>
                <a:spcAft>
                  <a:spcPct val="0"/>
                </a:spcAft>
                <a:defRPr/>
              </a:pPr>
              <a:t>29</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data almost perfectly trace out a downward-sloping Phillips curve.  </a:t>
            </a:r>
          </a:p>
          <a:p>
            <a:pPr eaLnBrk="1" hangingPunct="1">
              <a:spcBef>
                <a:spcPct val="0"/>
              </a:spcBef>
            </a:pPr>
            <a:endParaRPr lang="en-US" smtClean="0"/>
          </a:p>
          <a:p>
            <a:pPr eaLnBrk="1" hangingPunct="1">
              <a:spcBef>
                <a:spcPct val="0"/>
              </a:spcBef>
            </a:pPr>
            <a:r>
              <a:rPr lang="en-US" smtClean="0"/>
              <a:t>But what’s important here is not just the negative slope, but the economy’s </a:t>
            </a:r>
            <a:r>
              <a:rPr lang="en-US" i="1" smtClean="0"/>
              <a:t>movement</a:t>
            </a:r>
            <a:r>
              <a:rPr lang="en-US" smtClean="0"/>
              <a:t> over the years:  </a:t>
            </a:r>
          </a:p>
          <a:p>
            <a:pPr eaLnBrk="1" hangingPunct="1">
              <a:spcBef>
                <a:spcPct val="0"/>
              </a:spcBef>
            </a:pPr>
            <a:endParaRPr lang="en-US" smtClean="0"/>
          </a:p>
          <a:p>
            <a:pPr eaLnBrk="1" hangingPunct="1">
              <a:spcBef>
                <a:spcPct val="0"/>
              </a:spcBef>
            </a:pPr>
            <a:r>
              <a:rPr lang="en-US" smtClean="0"/>
              <a:t>Fiscal policy was expansionary, in part to finance the Vietnam war.  To keep interest rates low, the Fed made monetary policy expansionary as well.  As a result, aggregate demand grew over the 1960s.  </a:t>
            </a:r>
          </a:p>
          <a:p>
            <a:pPr eaLnBrk="1" hangingPunct="1">
              <a:spcBef>
                <a:spcPct val="0"/>
              </a:spcBef>
            </a:pPr>
            <a:endParaRPr lang="en-US" smtClean="0"/>
          </a:p>
          <a:p>
            <a:pPr eaLnBrk="1" hangingPunct="1">
              <a:spcBef>
                <a:spcPct val="0"/>
              </a:spcBef>
            </a:pPr>
            <a:r>
              <a:rPr lang="en-US" smtClean="0"/>
              <a:t>You can see this if you follow the points year by year:  inflation gradually creeps up while unemployment is falling, which is exactly what was depicted on the graphs we used to derive the Phillips curve.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CA697-E4C2-4FDE-A76A-50E82940B275}"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CA697-E4C2-4FDE-A76A-50E82940B275}"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CA697-E4C2-4FDE-A76A-50E82940B275}"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CA697-E4C2-4FDE-A76A-50E82940B275}"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CA697-E4C2-4FDE-A76A-50E82940B275}"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CA697-E4C2-4FDE-A76A-50E82940B275}"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CA697-E4C2-4FDE-A76A-50E82940B275}" type="datetimeFigureOut">
              <a:rPr lang="en-US" smtClean="0"/>
              <a:pPr/>
              <a:t>6/19/2013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CA697-E4C2-4FDE-A76A-50E82940B275}" type="datetimeFigureOut">
              <a:rPr lang="en-US" smtClean="0"/>
              <a:pPr/>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CA697-E4C2-4FDE-A76A-50E82940B275}" type="datetimeFigureOut">
              <a:rPr lang="en-US" smtClean="0"/>
              <a:pPr/>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CA697-E4C2-4FDE-A76A-50E82940B275}"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CA697-E4C2-4FDE-A76A-50E82940B275}"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687DA-3305-4D9C-9796-A112F7F538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CA697-E4C2-4FDE-A76A-50E82940B275}" type="datetimeFigureOut">
              <a:rPr lang="en-US" smtClean="0"/>
              <a:pPr/>
              <a:t>6/19/2013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687DA-3305-4D9C-9796-A112F7F538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lee287@ucmerced.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1</a:t>
            </a:r>
            <a:endParaRPr lang="en-US" dirty="0"/>
          </a:p>
        </p:txBody>
      </p:sp>
      <p:sp>
        <p:nvSpPr>
          <p:cNvPr id="3" name="Subtitle 2"/>
          <p:cNvSpPr>
            <a:spLocks noGrp="1"/>
          </p:cNvSpPr>
          <p:nvPr>
            <p:ph type="subTitle" idx="1"/>
          </p:nvPr>
        </p:nvSpPr>
        <p:spPr/>
        <p:txBody>
          <a:bodyPr/>
          <a:lstStyle/>
          <a:p>
            <a:r>
              <a:rPr lang="en-US" dirty="0" smtClean="0"/>
              <a:t>Introduction to Economics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en-US" b="1" dirty="0" smtClean="0"/>
              <a:t>1.  Opportunity Costs</a:t>
            </a:r>
          </a:p>
          <a:p>
            <a:pPr marL="514350" indent="-514350">
              <a:buNone/>
            </a:pPr>
            <a:r>
              <a:rPr lang="en-US" dirty="0" smtClean="0"/>
              <a:t>All decisions involve trade-offs.</a:t>
            </a:r>
          </a:p>
          <a:p>
            <a:pPr marL="514350" indent="-514350">
              <a:buNone/>
            </a:pPr>
            <a:endParaRPr lang="en-US" dirty="0"/>
          </a:p>
          <a:p>
            <a:pPr marL="514350" indent="-514350">
              <a:buNone/>
            </a:pPr>
            <a:r>
              <a:rPr lang="en-US" dirty="0" smtClean="0"/>
              <a:t>Definition:  </a:t>
            </a:r>
            <a:r>
              <a:rPr lang="en-US" b="1" dirty="0"/>
              <a:t>Opportunity cost </a:t>
            </a:r>
            <a:r>
              <a:rPr lang="en-US" dirty="0" smtClean="0"/>
              <a:t>measures the cost of the next best alternative that we give up when making a choice.</a:t>
            </a:r>
          </a:p>
          <a:p>
            <a:pPr marL="514350" indent="-514350">
              <a:buNone/>
            </a:pPr>
            <a:endParaRPr lang="en-US" dirty="0" smtClean="0"/>
          </a:p>
          <a:p>
            <a:pPr marL="514350" indent="-514350">
              <a:buNone/>
            </a:pPr>
            <a:r>
              <a:rPr lang="en-US" dirty="0" smtClean="0"/>
              <a:t>Opportunity cost can vary from individual to individual</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a:t>For the following choices see if you can determine what the potential opportunity costs are.  Remember that opportunity costs can differ from individual to individual.</a:t>
            </a:r>
          </a:p>
          <a:p>
            <a:pPr>
              <a:buNone/>
              <a:defRPr/>
            </a:pPr>
            <a:r>
              <a:rPr lang="en-US" dirty="0" smtClean="0"/>
              <a:t>(a)  Choice</a:t>
            </a:r>
            <a:r>
              <a:rPr lang="en-US" dirty="0"/>
              <a:t>:  Attending College</a:t>
            </a:r>
          </a:p>
          <a:p>
            <a:pPr marL="514350" indent="-514350">
              <a:buAutoNum type="alphaLcParenBoth" startAt="2"/>
              <a:defRPr/>
            </a:pPr>
            <a:r>
              <a:rPr lang="en-US" dirty="0" smtClean="0"/>
              <a:t> Choice</a:t>
            </a:r>
            <a:r>
              <a:rPr lang="en-US" dirty="0"/>
              <a:t>:  Attending Econ 1</a:t>
            </a:r>
            <a:r>
              <a:rPr lang="en-US" dirty="0" smtClean="0"/>
              <a:t> </a:t>
            </a:r>
            <a:r>
              <a:rPr lang="en-US" dirty="0"/>
              <a:t>at </a:t>
            </a:r>
            <a:r>
              <a:rPr lang="en-US" dirty="0" smtClean="0"/>
              <a:t>7:30 am</a:t>
            </a:r>
            <a:endParaRPr lang="en-US" dirty="0" smtClean="0"/>
          </a:p>
          <a:p>
            <a:pPr marL="514350" indent="-514350">
              <a:buAutoNum type="alphaLcParenBoth" startAt="2"/>
              <a:defRPr/>
            </a:pPr>
            <a:r>
              <a:rPr lang="en-US" dirty="0" smtClean="0"/>
              <a:t> Choice</a:t>
            </a:r>
            <a:r>
              <a:rPr lang="en-US" dirty="0"/>
              <a:t>:  Cutting the Government budget deficit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startAt="2"/>
            </a:pPr>
            <a:r>
              <a:rPr lang="en-US" b="1" dirty="0" smtClean="0"/>
              <a:t>Rational people make decisions at the margin.</a:t>
            </a:r>
          </a:p>
          <a:p>
            <a:pPr marL="514350" indent="-514350">
              <a:buNone/>
            </a:pPr>
            <a:r>
              <a:rPr lang="en-US" dirty="0" smtClean="0"/>
              <a:t>  A rational person makes decisions based on achieving some desired objectives and takes into account all available information when making their decision.</a:t>
            </a:r>
          </a:p>
          <a:p>
            <a:pPr marL="514350" indent="-514350">
              <a:buNone/>
            </a:pPr>
            <a:r>
              <a:rPr lang="en-US" dirty="0" smtClean="0"/>
              <a:t>Example:  A business owner might have an objective of maximizing profits.  The owner is said to act rationally if the decisions he/she makes will result in higher profits.</a:t>
            </a:r>
          </a:p>
          <a:p>
            <a:pPr marL="514350" indent="-514350">
              <a:buNone/>
            </a:pP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lstStyle/>
          <a:p>
            <a:r>
              <a:rPr lang="en-US" dirty="0" smtClean="0"/>
              <a:t>Key Point:  When making a decision a rational person should only consider the additional costs or benefits (and not the total) that will arise from that decision.</a:t>
            </a:r>
          </a:p>
          <a:p>
            <a:r>
              <a:rPr lang="en-US" dirty="0" smtClean="0"/>
              <a:t>Two terms</a:t>
            </a:r>
          </a:p>
          <a:p>
            <a:pPr lvl="1"/>
            <a:r>
              <a:rPr lang="en-US" dirty="0" smtClean="0"/>
              <a:t>Marginal Cost: The additional cost that will result from a decision</a:t>
            </a:r>
          </a:p>
          <a:p>
            <a:pPr lvl="1"/>
            <a:r>
              <a:rPr lang="en-US" dirty="0" smtClean="0"/>
              <a:t>Marginal Benefit:  The additional benefit that will result from a decision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lstStyle/>
          <a:p>
            <a:pPr>
              <a:buFont typeface="Arial" charset="0"/>
              <a:buNone/>
            </a:pPr>
            <a:r>
              <a:rPr lang="en-US" dirty="0" smtClean="0"/>
              <a:t>Example:  Factory owner trying to decide whether or not to hire an additional worker.</a:t>
            </a:r>
          </a:p>
          <a:p>
            <a:pPr>
              <a:buFont typeface="Arial" charset="0"/>
              <a:buNone/>
            </a:pPr>
            <a:r>
              <a:rPr lang="en-US" dirty="0" smtClean="0"/>
              <a:t>Suppose that the owner pays each of his workers $50 a day.  Thus if he hires this worker he will have to pay that worker $50.</a:t>
            </a:r>
          </a:p>
          <a:p>
            <a:pPr>
              <a:buFont typeface="Arial" charset="0"/>
              <a:buNone/>
            </a:pPr>
            <a:endParaRPr lang="en-US" dirty="0" smtClean="0"/>
          </a:p>
          <a:p>
            <a:pPr>
              <a:buFont typeface="Arial" charset="0"/>
              <a:buNone/>
            </a:pPr>
            <a:r>
              <a:rPr lang="en-US" dirty="0" smtClean="0"/>
              <a:t>What is the marginal cost to the factory owner if he decides to hire this worker?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lnSpcReduction="10000"/>
          </a:bodyPr>
          <a:lstStyle/>
          <a:p>
            <a:pPr>
              <a:buFont typeface="Arial" charset="0"/>
              <a:buNone/>
            </a:pPr>
            <a:r>
              <a:rPr lang="en-US" dirty="0" smtClean="0"/>
              <a:t>Suppose that the factory owner also knows that by hiring the worker, that the worker will produce $60 worth of goods for the factory.</a:t>
            </a:r>
          </a:p>
          <a:p>
            <a:pPr>
              <a:buFont typeface="Arial" charset="0"/>
              <a:buNone/>
            </a:pPr>
            <a:endParaRPr lang="en-US" dirty="0" smtClean="0"/>
          </a:p>
          <a:p>
            <a:pPr>
              <a:buFont typeface="Arial" charset="0"/>
              <a:buNone/>
            </a:pPr>
            <a:r>
              <a:rPr lang="en-US" dirty="0" smtClean="0"/>
              <a:t>What is the marginal benefit to the factory owner if he decides to hire this worker?</a:t>
            </a:r>
          </a:p>
          <a:p>
            <a:pPr>
              <a:buFont typeface="Arial" charset="0"/>
              <a:buNone/>
            </a:pPr>
            <a:endParaRPr lang="en-US" dirty="0" smtClean="0"/>
          </a:p>
          <a:p>
            <a:pPr>
              <a:buFont typeface="Arial" charset="0"/>
              <a:buNone/>
            </a:pPr>
            <a:r>
              <a:rPr lang="en-US" dirty="0" smtClean="0"/>
              <a:t>Should the factory owner hire this additional worker?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lnSpcReduction="10000"/>
          </a:bodyPr>
          <a:lstStyle/>
          <a:p>
            <a:r>
              <a:rPr lang="en-US" dirty="0" smtClean="0"/>
              <a:t>Yes since the marginal benefit of hiring an additional worker exceeds the marginal cost of hiring that worker.</a:t>
            </a:r>
          </a:p>
          <a:p>
            <a:r>
              <a:rPr lang="en-US" dirty="0" smtClean="0"/>
              <a:t>Note that the decision did not depend on the total number of workers already hired or the total wages already paid or the total output already produced.  All that mattered was the additional (or marginal) cost and benefit associated with that additional worker.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lstStyle/>
          <a:p>
            <a:pPr>
              <a:buFont typeface="Arial" charset="0"/>
              <a:buNone/>
            </a:pPr>
            <a:r>
              <a:rPr lang="en-US" dirty="0" smtClean="0"/>
              <a:t>Example:  Suppose that you have a 2001 Toyota Corolla that you can currently sell for $4000.  If you replace the car engine you can sell the car for $4800 instead of $4000.</a:t>
            </a:r>
          </a:p>
          <a:p>
            <a:pPr>
              <a:buFont typeface="Arial" charset="0"/>
              <a:buNone/>
            </a:pPr>
            <a:r>
              <a:rPr lang="en-US" dirty="0" smtClean="0"/>
              <a:t>Suppose the cost to replace the car engine is $900.</a:t>
            </a:r>
          </a:p>
          <a:p>
            <a:pPr>
              <a:buFont typeface="Arial" charset="0"/>
              <a:buNone/>
            </a:pPr>
            <a:r>
              <a:rPr lang="en-US" dirty="0" smtClean="0"/>
              <a:t>Q:  Should you replace the car engine?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AutoNum type="arabicPeriod" startAt="3"/>
            </a:pPr>
            <a:r>
              <a:rPr lang="en-US" sz="4600" b="1" dirty="0" smtClean="0"/>
              <a:t>Rational People Respond to Incentives</a:t>
            </a:r>
          </a:p>
          <a:p>
            <a:pPr marL="514350" indent="-514350">
              <a:buAutoNum type="arabicPeriod" startAt="3"/>
            </a:pPr>
            <a:endParaRPr lang="en-US" b="1" dirty="0"/>
          </a:p>
          <a:p>
            <a:r>
              <a:rPr lang="en-US" sz="3400" dirty="0" smtClean="0"/>
              <a:t>The decisions made by rational individuals are influenced by incentives (both good and bad).</a:t>
            </a:r>
          </a:p>
          <a:p>
            <a:r>
              <a:rPr lang="en-US" sz="3400" dirty="0" smtClean="0"/>
              <a:t>Example:  An individual who is deciding how many cigarettes to purchased will be influenced by price.  If the price of cigarettes increases this will be a powerful incentive to purchase less cigarettes.  Conversely if the price decreases this will be an incentive to purchase more cigarettes. </a:t>
            </a:r>
          </a:p>
          <a:p>
            <a:r>
              <a:rPr lang="en-US" sz="3400" dirty="0" smtClean="0"/>
              <a:t>The government knows that prices are a powerful incentive that affect consumption decisions.  They often impose taxes on “bad” goods to persuade consumers to change their behavior and will often impose subsidies on “beneficial” goods to persuade consumers to purchase more of a product.</a:t>
            </a:r>
          </a:p>
          <a:p>
            <a:pPr marL="514350" indent="-514350">
              <a:buNone/>
            </a:pP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4.  Trade Can Make Everyone Better Off</a:t>
            </a:r>
          </a:p>
          <a:p>
            <a:r>
              <a:rPr lang="en-US" dirty="0" smtClean="0"/>
              <a:t>Trade occurs because it makes </a:t>
            </a:r>
            <a:r>
              <a:rPr lang="en-US" b="1" u="sng" dirty="0" smtClean="0"/>
              <a:t>both </a:t>
            </a:r>
            <a:r>
              <a:rPr lang="en-US" dirty="0" smtClean="0"/>
              <a:t> parties of the trade better off.  Why would you voluntarily trade if you would be worse off?</a:t>
            </a:r>
          </a:p>
          <a:p>
            <a:r>
              <a:rPr lang="en-US" dirty="0" smtClean="0"/>
              <a:t>Without trade individuals would have to be self sufficient.</a:t>
            </a:r>
          </a:p>
          <a:p>
            <a:r>
              <a:rPr lang="en-US" dirty="0" smtClean="0"/>
              <a:t>Individuals will specialize in producing goods in which they have an advantage in producing.  They will trade some of their specialized good for other goods and services they want.  Allow them to consume more than if they were self sufficient.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Introduction</a:t>
            </a:r>
            <a:endParaRPr lang="en-US" dirty="0"/>
          </a:p>
        </p:txBody>
      </p:sp>
      <p:sp>
        <p:nvSpPr>
          <p:cNvPr id="3" name="Content Placeholder 2"/>
          <p:cNvSpPr>
            <a:spLocks noGrp="1"/>
          </p:cNvSpPr>
          <p:nvPr>
            <p:ph idx="1"/>
          </p:nvPr>
        </p:nvSpPr>
        <p:spPr/>
        <p:txBody>
          <a:bodyPr/>
          <a:lstStyle/>
          <a:p>
            <a:r>
              <a:rPr lang="en-US" dirty="0" smtClean="0"/>
              <a:t>Instructor:  Jason Lee</a:t>
            </a:r>
          </a:p>
          <a:p>
            <a:r>
              <a:rPr lang="en-US" dirty="0" smtClean="0"/>
              <a:t>Email: </a:t>
            </a:r>
            <a:r>
              <a:rPr lang="en-US" dirty="0" smtClean="0">
                <a:hlinkClick r:id="rId2"/>
              </a:rPr>
              <a:t>jlee287@ucmerced.edu</a:t>
            </a:r>
            <a:endParaRPr lang="en-US" dirty="0" smtClean="0"/>
          </a:p>
          <a:p>
            <a:r>
              <a:rPr lang="en-US" dirty="0" smtClean="0"/>
              <a:t>Office:  376 COB</a:t>
            </a:r>
          </a:p>
          <a:p>
            <a:r>
              <a:rPr lang="en-US" dirty="0" smtClean="0"/>
              <a:t>Office Hours: </a:t>
            </a:r>
            <a:r>
              <a:rPr lang="en-US" dirty="0" smtClean="0"/>
              <a:t>Monday</a:t>
            </a:r>
            <a:r>
              <a:rPr lang="en-US" dirty="0" smtClean="0"/>
              <a:t> </a:t>
            </a:r>
            <a:r>
              <a:rPr lang="en-US" dirty="0" smtClean="0"/>
              <a:t>and Thursdays </a:t>
            </a:r>
            <a:br>
              <a:rPr lang="en-US" dirty="0" smtClean="0"/>
            </a:br>
            <a:r>
              <a:rPr lang="en-US" dirty="0" smtClean="0"/>
              <a:t>(9:15-10:15am) </a:t>
            </a:r>
            <a:r>
              <a:rPr lang="en-US" dirty="0" smtClean="0"/>
              <a:t>and Wednesdays </a:t>
            </a:r>
            <a:r>
              <a:rPr lang="en-US" dirty="0" smtClean="0"/>
              <a:t>(</a:t>
            </a:r>
            <a:r>
              <a:rPr lang="en-US" dirty="0" smtClean="0"/>
              <a:t>9:15</a:t>
            </a:r>
            <a:r>
              <a:rPr lang="en-US" dirty="0" smtClean="0"/>
              <a:t>-11:15am</a:t>
            </a:r>
            <a:r>
              <a:rPr lang="en-US" dirty="0" smtClean="0"/>
              <a:t>)</a:t>
            </a:r>
          </a:p>
          <a:p>
            <a:r>
              <a:rPr lang="en-US" dirty="0" smtClean="0"/>
              <a:t>Course Webpage: UCMCROPS (course syllabus is located here)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lstStyle/>
          <a:p>
            <a:pPr>
              <a:buNone/>
            </a:pPr>
            <a:r>
              <a:rPr lang="en-US" b="1" dirty="0" smtClean="0"/>
              <a:t>5. A </a:t>
            </a:r>
            <a:r>
              <a:rPr lang="en-US" b="1" dirty="0"/>
              <a:t>Market Economy is Usually the Best Way to Organize Economic </a:t>
            </a:r>
            <a:r>
              <a:rPr lang="en-US" b="1" dirty="0" smtClean="0"/>
              <a:t>Activity</a:t>
            </a:r>
          </a:p>
          <a:p>
            <a:pPr>
              <a:buNone/>
              <a:defRPr/>
            </a:pPr>
            <a:r>
              <a:rPr lang="en-US" dirty="0"/>
              <a:t>Every economy must answer certain basic questions:</a:t>
            </a:r>
          </a:p>
          <a:p>
            <a:pPr marL="514350" indent="-514350">
              <a:buFont typeface="Arial" charset="0"/>
              <a:buAutoNum type="arabicParenBoth"/>
              <a:defRPr/>
            </a:pPr>
            <a:r>
              <a:rPr lang="en-US" dirty="0"/>
              <a:t>What goods get produced?</a:t>
            </a:r>
          </a:p>
          <a:p>
            <a:pPr marL="514350" indent="-514350">
              <a:buFont typeface="Arial" charset="0"/>
              <a:buAutoNum type="arabicParenBoth"/>
              <a:defRPr/>
            </a:pPr>
            <a:r>
              <a:rPr lang="en-US" dirty="0"/>
              <a:t>How much of the good gets produced?</a:t>
            </a:r>
          </a:p>
          <a:p>
            <a:pPr marL="514350" indent="-514350">
              <a:buFont typeface="Arial" charset="0"/>
              <a:buAutoNum type="arabicParenBoth"/>
              <a:defRPr/>
            </a:pPr>
            <a:r>
              <a:rPr lang="en-US" dirty="0"/>
              <a:t>Who will produce the good?</a:t>
            </a:r>
          </a:p>
          <a:p>
            <a:pPr marL="514350" indent="-514350">
              <a:buFont typeface="Arial" charset="0"/>
              <a:buAutoNum type="arabicParenBoth"/>
              <a:defRPr/>
            </a:pPr>
            <a:r>
              <a:rPr lang="en-US" dirty="0"/>
              <a:t>Who will receive the good produced?</a:t>
            </a:r>
          </a:p>
          <a:p>
            <a:pPr>
              <a:buNone/>
            </a:pP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a:t>
            </a:r>
            <a:r>
              <a:rPr lang="en-US" b="1" dirty="0" smtClean="0"/>
              <a:t>market economy </a:t>
            </a:r>
            <a:r>
              <a:rPr lang="en-US" dirty="0" smtClean="0"/>
              <a:t>is an economy where the above questions are answered by the individual decision making of millions of individuals and firms.</a:t>
            </a:r>
          </a:p>
          <a:p>
            <a:r>
              <a:rPr lang="en-US" dirty="0" smtClean="0"/>
              <a:t>An alternative way to answer the basic economic questions is to have a central planner (usually the government) decide.  The central planner goal is to maximize society’s well being.</a:t>
            </a:r>
          </a:p>
          <a:p>
            <a:r>
              <a:rPr lang="en-US" dirty="0" smtClean="0"/>
              <a:t>Given the choice between a market economy and a centrally planned economy, the market economy is the best way to organize economic activity.</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6.  Government Can Improve Market Outcomes</a:t>
            </a:r>
          </a:p>
          <a:p>
            <a:r>
              <a:rPr lang="en-US" dirty="0" smtClean="0"/>
              <a:t>Although governments are not the best way to answer the basic economic questions, there is certainly a role for government in organizing economic activity.</a:t>
            </a:r>
          </a:p>
          <a:p>
            <a:r>
              <a:rPr lang="en-US" dirty="0" smtClean="0"/>
              <a:t>Generally, market economy will lead to an outcome that will maximize social welfare, however this will not always be the case.</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92500"/>
          </a:bodyPr>
          <a:lstStyle/>
          <a:p>
            <a:r>
              <a:rPr lang="en-US" dirty="0" smtClean="0"/>
              <a:t>Sometimes the market economy will lead to an outcome of overproduction or underproduction of a good than what is socially optimal.  When this occurs it is called a </a:t>
            </a:r>
            <a:r>
              <a:rPr lang="en-US" b="1" dirty="0" smtClean="0"/>
              <a:t>market failure.</a:t>
            </a:r>
            <a:endParaRPr lang="en-US" dirty="0" smtClean="0"/>
          </a:p>
          <a:p>
            <a:r>
              <a:rPr lang="en-US" dirty="0" smtClean="0"/>
              <a:t>When market failure occurs, the government can and should play a role by providing incentives in the form of taxes and subsidies to get firms or consumer to produce or consume the socially optimal amount.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a:xfrm>
            <a:off x="457200" y="1371600"/>
            <a:ext cx="8229600" cy="4525963"/>
          </a:xfrm>
        </p:spPr>
        <p:txBody>
          <a:bodyPr/>
          <a:lstStyle/>
          <a:p>
            <a:pPr>
              <a:buNone/>
            </a:pPr>
            <a:r>
              <a:rPr lang="en-US" dirty="0" smtClean="0"/>
              <a:t>7. </a:t>
            </a:r>
            <a:r>
              <a:rPr lang="en-US" b="1" dirty="0" smtClean="0"/>
              <a:t>Differences in Income per Person Depends on Worker Productivity</a:t>
            </a:r>
          </a:p>
          <a:p>
            <a:pPr>
              <a:buNone/>
            </a:pPr>
            <a:endParaRPr lang="en-US" b="1" dirty="0"/>
          </a:p>
        </p:txBody>
      </p:sp>
      <p:graphicFrame>
        <p:nvGraphicFramePr>
          <p:cNvPr id="4" name="Content Placeholder 4"/>
          <p:cNvGraphicFramePr>
            <a:graphicFrameLocks/>
          </p:cNvGraphicFramePr>
          <p:nvPr/>
        </p:nvGraphicFramePr>
        <p:xfrm>
          <a:off x="533400" y="2590800"/>
          <a:ext cx="8382000" cy="3505200"/>
        </p:xfrm>
        <a:graphic>
          <a:graphicData uri="http://schemas.openxmlformats.org/drawingml/2006/table">
            <a:tbl>
              <a:tblPr firstRow="1" bandRow="1">
                <a:tableStyleId>{5C22544A-7EE6-4342-B048-85BDC9FD1C3A}</a:tableStyleId>
              </a:tblPr>
              <a:tblGrid>
                <a:gridCol w="4191000"/>
                <a:gridCol w="4191000"/>
              </a:tblGrid>
              <a:tr h="438150">
                <a:tc>
                  <a:txBody>
                    <a:bodyPr/>
                    <a:lstStyle/>
                    <a:p>
                      <a:pPr marL="0" marR="0">
                        <a:spcBef>
                          <a:spcPts val="0"/>
                        </a:spcBef>
                        <a:spcAft>
                          <a:spcPts val="0"/>
                        </a:spcAft>
                      </a:pPr>
                      <a:r>
                        <a:rPr lang="en-US" sz="1200" dirty="0">
                          <a:latin typeface="Times New Roman"/>
                          <a:ea typeface="Calibri"/>
                          <a:cs typeface="Times New Roman"/>
                        </a:rPr>
                        <a:t>Country</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Income per Person (2004 U.S. $)</a:t>
                      </a:r>
                      <a:endParaRPr lang="en-US" sz="110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a:latin typeface="Times New Roman"/>
                          <a:ea typeface="Calibri"/>
                          <a:cs typeface="Times New Roman"/>
                        </a:rPr>
                        <a:t>United States</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$39,710</a:t>
                      </a:r>
                      <a:endParaRPr lang="en-US" sz="110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a:latin typeface="Times New Roman"/>
                          <a:ea typeface="Calibri"/>
                          <a:cs typeface="Times New Roman"/>
                        </a:rPr>
                        <a:t>Germany</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$27,950</a:t>
                      </a:r>
                      <a:endParaRPr lang="en-US" sz="110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a:latin typeface="Times New Roman"/>
                          <a:ea typeface="Calibri"/>
                          <a:cs typeface="Times New Roman"/>
                        </a:rPr>
                        <a:t>Mexico</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$9,590</a:t>
                      </a:r>
                      <a:endParaRPr lang="en-US" sz="110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dirty="0">
                          <a:latin typeface="Times New Roman"/>
                          <a:ea typeface="Calibri"/>
                          <a:cs typeface="Times New Roman"/>
                        </a:rPr>
                        <a:t>Brazil</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$8,020</a:t>
                      </a:r>
                      <a:endParaRPr lang="en-US" sz="110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a:latin typeface="Times New Roman"/>
                          <a:ea typeface="Calibri"/>
                          <a:cs typeface="Times New Roman"/>
                        </a:rPr>
                        <a:t>China</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latin typeface="Times New Roman"/>
                          <a:ea typeface="Calibri"/>
                          <a:cs typeface="Times New Roman"/>
                        </a:rPr>
                        <a:t>$5,530</a:t>
                      </a:r>
                      <a:endParaRPr lang="en-US" sz="1100" dirty="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a:latin typeface="Times New Roman"/>
                          <a:ea typeface="Calibri"/>
                          <a:cs typeface="Times New Roman"/>
                        </a:rPr>
                        <a:t>Pakistan</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a:latin typeface="Times New Roman"/>
                          <a:ea typeface="Calibri"/>
                          <a:cs typeface="Times New Roman"/>
                        </a:rPr>
                        <a:t>$2,160</a:t>
                      </a:r>
                      <a:endParaRPr lang="en-US" sz="1100">
                        <a:latin typeface="Calibri"/>
                        <a:ea typeface="Calibri"/>
                        <a:cs typeface="Times New Roman"/>
                      </a:endParaRPr>
                    </a:p>
                  </a:txBody>
                  <a:tcPr marL="68580" marR="68580" marT="0" marB="0"/>
                </a:tc>
              </a:tr>
              <a:tr h="438150">
                <a:tc>
                  <a:txBody>
                    <a:bodyPr/>
                    <a:lstStyle/>
                    <a:p>
                      <a:pPr marL="0" marR="0">
                        <a:spcBef>
                          <a:spcPts val="0"/>
                        </a:spcBef>
                        <a:spcAft>
                          <a:spcPts val="0"/>
                        </a:spcAft>
                      </a:pPr>
                      <a:r>
                        <a:rPr lang="en-US" sz="1200">
                          <a:latin typeface="Times New Roman"/>
                          <a:ea typeface="Calibri"/>
                          <a:cs typeface="Times New Roman"/>
                        </a:rPr>
                        <a:t>Nigeria </a:t>
                      </a: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latin typeface="Times New Roman"/>
                          <a:ea typeface="Calibri"/>
                          <a:cs typeface="Times New Roman"/>
                        </a:rPr>
                        <a:t>$930</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lstStyle/>
          <a:p>
            <a:pPr>
              <a:buNone/>
            </a:pPr>
            <a:r>
              <a:rPr lang="en-US" dirty="0" smtClean="0"/>
              <a:t>Question:  Why is there a disparity among countries in terms of average income?</a:t>
            </a:r>
          </a:p>
          <a:p>
            <a:pPr>
              <a:buNone/>
            </a:pPr>
            <a:r>
              <a:rPr lang="en-US" dirty="0" smtClean="0"/>
              <a:t>Answer:  Differences exist because of differences in worker productivity.  A worker in a rich country (United States) can produce more output in a day than a worker in a poor country (Nigeria)</a:t>
            </a:r>
          </a:p>
          <a:p>
            <a:pPr>
              <a:buNone/>
            </a:pPr>
            <a:endParaRPr lang="en-US" dirty="0"/>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a:xfrm>
            <a:off x="457200" y="1295400"/>
            <a:ext cx="8229600" cy="4525963"/>
          </a:xfrm>
        </p:spPr>
        <p:txBody>
          <a:bodyPr/>
          <a:lstStyle/>
          <a:p>
            <a:pPr marL="514350" indent="-514350">
              <a:buNone/>
            </a:pPr>
            <a:r>
              <a:rPr lang="en-US" b="1" dirty="0" smtClean="0"/>
              <a:t>8.  Inflation Occurs When the Government Prints Too Much Money</a:t>
            </a:r>
          </a:p>
          <a:p>
            <a:pPr marL="514350" indent="-514350">
              <a:buNone/>
            </a:pPr>
            <a:endParaRPr lang="en-US" b="1" dirty="0"/>
          </a:p>
        </p:txBody>
      </p:sp>
      <p:pic>
        <p:nvPicPr>
          <p:cNvPr id="5" name="Picture 4" descr="fig19_01B.gif"/>
          <p:cNvPicPr/>
          <p:nvPr/>
        </p:nvPicPr>
        <p:blipFill>
          <a:blip r:embed="rId2"/>
          <a:srcRect/>
          <a:stretch>
            <a:fillRect/>
          </a:stretch>
        </p:blipFill>
        <p:spPr bwMode="auto">
          <a:xfrm>
            <a:off x="685800" y="2438400"/>
            <a:ext cx="74676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lstStyle/>
          <a:p>
            <a:r>
              <a:rPr lang="en-US" dirty="0" smtClean="0"/>
              <a:t>Key Point:  The reason for persistent inflation is the continuous increase in the nation’s money supply.  When the government prints large amounts of money and releases it in the economy, prices will increase.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Key Principles of Economics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startAt="9"/>
            </a:pPr>
            <a:r>
              <a:rPr lang="en-US" b="1" dirty="0" smtClean="0"/>
              <a:t>Society Faces a Short-Run Tradeoff Between Inflation and Unemployment</a:t>
            </a:r>
          </a:p>
          <a:p>
            <a:pPr>
              <a:defRPr/>
            </a:pPr>
            <a:r>
              <a:rPr lang="en-US" dirty="0"/>
              <a:t>The ideal situation for policymakers would be a world with low inflation and low unemployment.</a:t>
            </a:r>
          </a:p>
          <a:p>
            <a:pPr>
              <a:defRPr/>
            </a:pPr>
            <a:r>
              <a:rPr lang="en-US" dirty="0"/>
              <a:t>Unfortunately that ideal situation rarely occurs.  Policymakers must make a choice:</a:t>
            </a:r>
          </a:p>
          <a:p>
            <a:pPr>
              <a:buNone/>
              <a:defRPr/>
            </a:pPr>
            <a:r>
              <a:rPr lang="en-US" dirty="0"/>
              <a:t>If they choose low inflation they must accept high unemployment.</a:t>
            </a:r>
          </a:p>
          <a:p>
            <a:pPr>
              <a:buNone/>
              <a:defRPr/>
            </a:pPr>
            <a:r>
              <a:rPr lang="en-US" dirty="0"/>
              <a:t>If they choose low unemployment they must accept high inflation.</a:t>
            </a:r>
          </a:p>
          <a:p>
            <a:pPr marL="514350" indent="-514350">
              <a:buNone/>
            </a:pP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a:xfrm>
            <a:off x="3124200" y="6356350"/>
            <a:ext cx="2895600" cy="365125"/>
          </a:xfrm>
        </p:spPr>
        <p:txBody>
          <a:bodyPr/>
          <a:lstStyle/>
          <a:p>
            <a:pPr algn="ctr">
              <a:defRPr/>
            </a:pPr>
            <a:fld id="{D15FCB14-63F9-4BE9-A2A2-2A3C15F4A604}" type="slidenum">
              <a:rPr lang="en-US"/>
              <a:pPr algn="ctr">
                <a:defRPr/>
              </a:pPr>
              <a:t>29</a:t>
            </a:fld>
            <a:endParaRPr lang="en-US"/>
          </a:p>
        </p:txBody>
      </p:sp>
      <p:sp>
        <p:nvSpPr>
          <p:cNvPr id="20483" name="Text Box 8"/>
          <p:cNvSpPr txBox="1">
            <a:spLocks noChangeArrowheads="1"/>
          </p:cNvSpPr>
          <p:nvPr/>
        </p:nvSpPr>
        <p:spPr bwMode="auto">
          <a:xfrm>
            <a:off x="0" y="1600200"/>
            <a:ext cx="1757363" cy="762000"/>
          </a:xfrm>
          <a:prstGeom prst="rect">
            <a:avLst/>
          </a:prstGeom>
          <a:noFill/>
          <a:ln w="9525">
            <a:noFill/>
            <a:miter lim="800000"/>
            <a:headEnd/>
            <a:tailEnd/>
          </a:ln>
        </p:spPr>
        <p:txBody>
          <a:bodyPr>
            <a:spAutoFit/>
          </a:bodyPr>
          <a:lstStyle/>
          <a:p>
            <a:pPr algn="r">
              <a:spcBef>
                <a:spcPct val="50000"/>
              </a:spcBef>
            </a:pPr>
            <a:r>
              <a:rPr lang="en-US" sz="2200" dirty="0">
                <a:latin typeface="Calibri" pitchFamily="34" charset="0"/>
              </a:rPr>
              <a:t>Inflation rate </a:t>
            </a:r>
            <a:br>
              <a:rPr lang="en-US" sz="2200" dirty="0">
                <a:latin typeface="Calibri" pitchFamily="34" charset="0"/>
              </a:rPr>
            </a:br>
            <a:r>
              <a:rPr lang="en-US" sz="2200" dirty="0">
                <a:latin typeface="Calibri" pitchFamily="34" charset="0"/>
              </a:rPr>
              <a:t>(% per year)</a:t>
            </a:r>
          </a:p>
        </p:txBody>
      </p:sp>
      <p:sp>
        <p:nvSpPr>
          <p:cNvPr id="20484" name="Text Box 11"/>
          <p:cNvSpPr txBox="1">
            <a:spLocks noChangeArrowheads="1"/>
          </p:cNvSpPr>
          <p:nvPr/>
        </p:nvSpPr>
        <p:spPr bwMode="auto">
          <a:xfrm>
            <a:off x="6700838" y="5797550"/>
            <a:ext cx="2197100" cy="762000"/>
          </a:xfrm>
          <a:prstGeom prst="rect">
            <a:avLst/>
          </a:prstGeom>
          <a:noFill/>
          <a:ln w="9525">
            <a:noFill/>
            <a:miter lim="800000"/>
            <a:headEnd/>
            <a:tailEnd/>
          </a:ln>
        </p:spPr>
        <p:txBody>
          <a:bodyPr>
            <a:spAutoFit/>
          </a:bodyPr>
          <a:lstStyle/>
          <a:p>
            <a:pPr>
              <a:spcBef>
                <a:spcPct val="50000"/>
              </a:spcBef>
            </a:pPr>
            <a:r>
              <a:rPr lang="en-US" sz="2200" dirty="0">
                <a:latin typeface="Calibri" pitchFamily="34" charset="0"/>
              </a:rPr>
              <a:t>Unemployment rate (%)</a:t>
            </a:r>
          </a:p>
        </p:txBody>
      </p:sp>
      <p:pic>
        <p:nvPicPr>
          <p:cNvPr id="20485" name="Picture 17"/>
          <p:cNvPicPr>
            <a:picLocks noChangeAspect="1" noChangeArrowheads="1"/>
          </p:cNvPicPr>
          <p:nvPr/>
        </p:nvPicPr>
        <p:blipFill>
          <a:blip r:embed="rId3"/>
          <a:srcRect/>
          <a:stretch>
            <a:fillRect/>
          </a:stretch>
        </p:blipFill>
        <p:spPr bwMode="auto">
          <a:xfrm>
            <a:off x="1524000" y="1371600"/>
            <a:ext cx="6019800" cy="4972050"/>
          </a:xfrm>
          <a:prstGeom prst="rect">
            <a:avLst/>
          </a:prstGeom>
          <a:noFill/>
          <a:ln w="9525">
            <a:noFill/>
            <a:miter lim="800000"/>
            <a:headEnd/>
            <a:tailEnd/>
          </a:ln>
        </p:spPr>
      </p:pic>
      <p:sp>
        <p:nvSpPr>
          <p:cNvPr id="20486" name="Text Box 19"/>
          <p:cNvSpPr txBox="1">
            <a:spLocks noChangeArrowheads="1"/>
          </p:cNvSpPr>
          <p:nvPr/>
        </p:nvSpPr>
        <p:spPr bwMode="auto">
          <a:xfrm>
            <a:off x="5070475" y="5165725"/>
            <a:ext cx="530225" cy="274638"/>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1961</a:t>
            </a:r>
          </a:p>
        </p:txBody>
      </p:sp>
      <p:sp>
        <p:nvSpPr>
          <p:cNvPr id="136212" name="Text Box 20"/>
          <p:cNvSpPr txBox="1">
            <a:spLocks noChangeArrowheads="1"/>
          </p:cNvSpPr>
          <p:nvPr/>
        </p:nvSpPr>
        <p:spPr bwMode="auto">
          <a:xfrm>
            <a:off x="4459288" y="5407025"/>
            <a:ext cx="271462" cy="274638"/>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63</a:t>
            </a:r>
          </a:p>
        </p:txBody>
      </p:sp>
      <p:sp>
        <p:nvSpPr>
          <p:cNvPr id="136213" name="Text Box 21"/>
          <p:cNvSpPr txBox="1">
            <a:spLocks noChangeArrowheads="1"/>
          </p:cNvSpPr>
          <p:nvPr/>
        </p:nvSpPr>
        <p:spPr bwMode="auto">
          <a:xfrm>
            <a:off x="3702050" y="5029200"/>
            <a:ext cx="307975" cy="274638"/>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65</a:t>
            </a:r>
          </a:p>
        </p:txBody>
      </p:sp>
      <p:grpSp>
        <p:nvGrpSpPr>
          <p:cNvPr id="2" name="Group 22"/>
          <p:cNvGrpSpPr>
            <a:grpSpLocks/>
          </p:cNvGrpSpPr>
          <p:nvPr/>
        </p:nvGrpSpPr>
        <p:grpSpPr bwMode="auto">
          <a:xfrm>
            <a:off x="4546600" y="4840288"/>
            <a:ext cx="481013" cy="344487"/>
            <a:chOff x="2864" y="3049"/>
            <a:chExt cx="303" cy="217"/>
          </a:xfrm>
        </p:grpSpPr>
        <p:sp>
          <p:nvSpPr>
            <p:cNvPr id="20497" name="Text Box 23"/>
            <p:cNvSpPr txBox="1">
              <a:spLocks noChangeArrowheads="1"/>
            </p:cNvSpPr>
            <p:nvPr/>
          </p:nvSpPr>
          <p:spPr bwMode="auto">
            <a:xfrm>
              <a:off x="2985" y="3049"/>
              <a:ext cx="182" cy="173"/>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62</a:t>
              </a:r>
            </a:p>
          </p:txBody>
        </p:sp>
        <p:sp>
          <p:nvSpPr>
            <p:cNvPr id="20498" name="Line 24"/>
            <p:cNvSpPr>
              <a:spLocks noChangeShapeType="1"/>
            </p:cNvSpPr>
            <p:nvPr/>
          </p:nvSpPr>
          <p:spPr bwMode="auto">
            <a:xfrm flipV="1">
              <a:off x="2864" y="3168"/>
              <a:ext cx="108" cy="98"/>
            </a:xfrm>
            <a:prstGeom prst="line">
              <a:avLst/>
            </a:prstGeom>
            <a:noFill/>
            <a:ln w="9525">
              <a:solidFill>
                <a:schemeClr val="tx1"/>
              </a:solidFill>
              <a:round/>
              <a:headEnd/>
              <a:tailEnd/>
            </a:ln>
          </p:spPr>
          <p:txBody>
            <a:bodyPr/>
            <a:lstStyle/>
            <a:p>
              <a:endParaRPr lang="en-US"/>
            </a:p>
          </p:txBody>
        </p:sp>
      </p:grpSp>
      <p:grpSp>
        <p:nvGrpSpPr>
          <p:cNvPr id="3" name="Group 25"/>
          <p:cNvGrpSpPr>
            <a:grpSpLocks/>
          </p:cNvGrpSpPr>
          <p:nvPr/>
        </p:nvGrpSpPr>
        <p:grpSpPr bwMode="auto">
          <a:xfrm>
            <a:off x="3937000" y="5270500"/>
            <a:ext cx="341313" cy="355600"/>
            <a:chOff x="2480" y="3320"/>
            <a:chExt cx="215" cy="224"/>
          </a:xfrm>
        </p:grpSpPr>
        <p:sp>
          <p:nvSpPr>
            <p:cNvPr id="20495" name="Text Box 26"/>
            <p:cNvSpPr txBox="1">
              <a:spLocks noChangeArrowheads="1"/>
            </p:cNvSpPr>
            <p:nvPr/>
          </p:nvSpPr>
          <p:spPr bwMode="auto">
            <a:xfrm>
              <a:off x="2480" y="3371"/>
              <a:ext cx="171" cy="173"/>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64</a:t>
              </a:r>
            </a:p>
          </p:txBody>
        </p:sp>
        <p:sp>
          <p:nvSpPr>
            <p:cNvPr id="20496" name="Line 27"/>
            <p:cNvSpPr>
              <a:spLocks noChangeShapeType="1"/>
            </p:cNvSpPr>
            <p:nvPr/>
          </p:nvSpPr>
          <p:spPr bwMode="auto">
            <a:xfrm flipH="1">
              <a:off x="2630" y="3320"/>
              <a:ext cx="65" cy="65"/>
            </a:xfrm>
            <a:prstGeom prst="line">
              <a:avLst/>
            </a:prstGeom>
            <a:noFill/>
            <a:ln w="9525">
              <a:solidFill>
                <a:schemeClr val="tx1"/>
              </a:solidFill>
              <a:round/>
              <a:headEnd/>
              <a:tailEnd/>
            </a:ln>
          </p:spPr>
          <p:txBody>
            <a:bodyPr/>
            <a:lstStyle/>
            <a:p>
              <a:endParaRPr lang="en-US"/>
            </a:p>
          </p:txBody>
        </p:sp>
      </p:grpSp>
      <p:sp>
        <p:nvSpPr>
          <p:cNvPr id="136220" name="Text Box 28"/>
          <p:cNvSpPr txBox="1">
            <a:spLocks noChangeArrowheads="1"/>
          </p:cNvSpPr>
          <p:nvPr/>
        </p:nvSpPr>
        <p:spPr bwMode="auto">
          <a:xfrm>
            <a:off x="3857625" y="4468813"/>
            <a:ext cx="254000" cy="274637"/>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66</a:t>
            </a:r>
          </a:p>
        </p:txBody>
      </p:sp>
      <p:sp>
        <p:nvSpPr>
          <p:cNvPr id="136221" name="Text Box 29"/>
          <p:cNvSpPr txBox="1">
            <a:spLocks noChangeArrowheads="1"/>
          </p:cNvSpPr>
          <p:nvPr/>
        </p:nvSpPr>
        <p:spPr bwMode="auto">
          <a:xfrm>
            <a:off x="3398838" y="4694238"/>
            <a:ext cx="288925" cy="274637"/>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67</a:t>
            </a:r>
          </a:p>
        </p:txBody>
      </p:sp>
      <p:sp>
        <p:nvSpPr>
          <p:cNvPr id="136222" name="Text Box 30"/>
          <p:cNvSpPr txBox="1">
            <a:spLocks noChangeArrowheads="1"/>
          </p:cNvSpPr>
          <p:nvPr/>
        </p:nvSpPr>
        <p:spPr bwMode="auto">
          <a:xfrm>
            <a:off x="3316288" y="4129088"/>
            <a:ext cx="263525" cy="274637"/>
          </a:xfrm>
          <a:prstGeom prst="rect">
            <a:avLst/>
          </a:prstGeom>
          <a:noFill/>
          <a:ln w="9525">
            <a:noFill/>
            <a:miter lim="800000"/>
            <a:headEnd/>
            <a:tailEnd/>
          </a:ln>
        </p:spPr>
        <p:txBody>
          <a:bodyPr lIns="0" tIns="0" rIns="0" bIns="0">
            <a:spAutoFit/>
          </a:bodyPr>
          <a:lstStyle/>
          <a:p>
            <a:pPr>
              <a:spcBef>
                <a:spcPct val="50000"/>
              </a:spcBef>
            </a:pPr>
            <a:r>
              <a:rPr lang="en-US">
                <a:latin typeface="Calibri" pitchFamily="34" charset="0"/>
              </a:rPr>
              <a:t>68</a:t>
            </a:r>
          </a:p>
        </p:txBody>
      </p:sp>
      <p:sp>
        <p:nvSpPr>
          <p:cNvPr id="21" name="Title 20"/>
          <p:cNvSpPr>
            <a:spLocks noGrp="1"/>
          </p:cNvSpPr>
          <p:nvPr>
            <p:ph type="title"/>
          </p:nvPr>
        </p:nvSpPr>
        <p:spPr/>
        <p:txBody>
          <a:bodyPr rtlCol="0">
            <a:normAutofit/>
          </a:bodyPr>
          <a:lstStyle/>
          <a:p>
            <a:pPr eaLnBrk="1" fontAlgn="auto" hangingPunct="1">
              <a:spcAft>
                <a:spcPts val="0"/>
              </a:spcAft>
              <a:defRPr/>
            </a:pPr>
            <a:r>
              <a:rPr lang="en-US" dirty="0" smtClean="0"/>
              <a:t>V. Key Principles of Economics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36212"/>
                                        </p:tgtEl>
                                        <p:attrNameLst>
                                          <p:attrName>style.visibility</p:attrName>
                                        </p:attrNameLst>
                                      </p:cBhvr>
                                      <p:to>
                                        <p:strVal val="visible"/>
                                      </p:to>
                                    </p:set>
                                    <p:animEffect transition="in" filter="strips(downLeft)">
                                      <p:cBhvr>
                                        <p:cTn id="11" dur="500"/>
                                        <p:tgtEl>
                                          <p:spTgt spid="136212"/>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Left)">
                                      <p:cBhvr>
                                        <p:cTn id="15" dur="500"/>
                                        <p:tgtEl>
                                          <p:spTgt spid="3"/>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136213"/>
                                        </p:tgtEl>
                                        <p:attrNameLst>
                                          <p:attrName>style.visibility</p:attrName>
                                        </p:attrNameLst>
                                      </p:cBhvr>
                                      <p:to>
                                        <p:strVal val="visible"/>
                                      </p:to>
                                    </p:set>
                                    <p:animEffect transition="in" filter="strips(downLeft)">
                                      <p:cBhvr>
                                        <p:cTn id="19" dur="500"/>
                                        <p:tgtEl>
                                          <p:spTgt spid="136213"/>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136220"/>
                                        </p:tgtEl>
                                        <p:attrNameLst>
                                          <p:attrName>style.visibility</p:attrName>
                                        </p:attrNameLst>
                                      </p:cBhvr>
                                      <p:to>
                                        <p:strVal val="visible"/>
                                      </p:to>
                                    </p:set>
                                    <p:animEffect transition="in" filter="strips(downLeft)">
                                      <p:cBhvr>
                                        <p:cTn id="23" dur="500"/>
                                        <p:tgtEl>
                                          <p:spTgt spid="136220"/>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136221"/>
                                        </p:tgtEl>
                                        <p:attrNameLst>
                                          <p:attrName>style.visibility</p:attrName>
                                        </p:attrNameLst>
                                      </p:cBhvr>
                                      <p:to>
                                        <p:strVal val="visible"/>
                                      </p:to>
                                    </p:set>
                                    <p:animEffect transition="in" filter="strips(downLeft)">
                                      <p:cBhvr>
                                        <p:cTn id="27" dur="500"/>
                                        <p:tgtEl>
                                          <p:spTgt spid="136221"/>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136222"/>
                                        </p:tgtEl>
                                        <p:attrNameLst>
                                          <p:attrName>style.visibility</p:attrName>
                                        </p:attrNameLst>
                                      </p:cBhvr>
                                      <p:to>
                                        <p:strVal val="visible"/>
                                      </p:to>
                                    </p:set>
                                    <p:animEffect transition="in" filter="strips(downLeft)">
                                      <p:cBhvr>
                                        <p:cTn id="31" dur="500"/>
                                        <p:tgtEl>
                                          <p:spTgt spid="136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12" grpId="0"/>
      <p:bldP spid="136213" grpId="0"/>
      <p:bldP spid="136220" grpId="0"/>
      <p:bldP spid="136221" grpId="0"/>
      <p:bldP spid="1362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What is Economics?</a:t>
            </a:r>
            <a:endParaRPr lang="en-US" dirty="0"/>
          </a:p>
        </p:txBody>
      </p:sp>
      <p:sp>
        <p:nvSpPr>
          <p:cNvPr id="3" name="Content Placeholder 2"/>
          <p:cNvSpPr>
            <a:spLocks noGrp="1"/>
          </p:cNvSpPr>
          <p:nvPr>
            <p:ph idx="1"/>
          </p:nvPr>
        </p:nvSpPr>
        <p:spPr/>
        <p:txBody>
          <a:bodyPr/>
          <a:lstStyle/>
          <a:p>
            <a:r>
              <a:rPr lang="en-US" dirty="0" smtClean="0"/>
              <a:t>Definition:  </a:t>
            </a:r>
            <a:r>
              <a:rPr lang="en-US" b="1" dirty="0" smtClean="0"/>
              <a:t>Economics </a:t>
            </a:r>
            <a:r>
              <a:rPr lang="en-US" dirty="0" smtClean="0"/>
              <a:t>is the study of how society makes decisions in a world of scarcity.</a:t>
            </a:r>
          </a:p>
          <a:p>
            <a:endParaRPr lang="en-US" dirty="0"/>
          </a:p>
          <a:p>
            <a:pPr>
              <a:buNone/>
            </a:pPr>
            <a:r>
              <a:rPr lang="en-US" dirty="0" smtClean="0"/>
              <a:t>We live in a world of infinite wants but finite goods and resources.</a:t>
            </a:r>
          </a:p>
          <a:p>
            <a:pPr>
              <a:buNone/>
            </a:pPr>
            <a:r>
              <a:rPr lang="en-US" dirty="0"/>
              <a:t/>
            </a:r>
            <a:br>
              <a:rPr lang="en-US" dirty="0"/>
            </a:br>
            <a:r>
              <a:rPr lang="en-US" dirty="0" smtClean="0"/>
              <a:t>Economics answers the question of who gets which goods and in what amounts.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  Other Key Issues in Macroeconomics</a:t>
            </a:r>
            <a:endParaRPr lang="en-US" sz="3600" dirty="0"/>
          </a:p>
        </p:txBody>
      </p:sp>
      <p:sp>
        <p:nvSpPr>
          <p:cNvPr id="3" name="Content Placeholder 2"/>
          <p:cNvSpPr>
            <a:spLocks noGrp="1"/>
          </p:cNvSpPr>
          <p:nvPr>
            <p:ph idx="1"/>
          </p:nvPr>
        </p:nvSpPr>
        <p:spPr>
          <a:xfrm>
            <a:off x="457200" y="1295400"/>
            <a:ext cx="8229600" cy="4830763"/>
          </a:xfrm>
        </p:spPr>
        <p:txBody>
          <a:bodyPr/>
          <a:lstStyle/>
          <a:p>
            <a:pPr marL="514350" indent="-514350">
              <a:buAutoNum type="arabicParenBoth"/>
            </a:pPr>
            <a:r>
              <a:rPr lang="en-US" b="1" dirty="0" smtClean="0"/>
              <a:t>What key factors explain long-run economic growth?</a:t>
            </a:r>
          </a:p>
          <a:p>
            <a:pPr marL="514350" indent="-514350">
              <a:buNone/>
            </a:pPr>
            <a:endParaRPr lang="en-US" dirty="0"/>
          </a:p>
        </p:txBody>
      </p:sp>
      <p:graphicFrame>
        <p:nvGraphicFramePr>
          <p:cNvPr id="4" name="Content Placeholder 4"/>
          <p:cNvGraphicFramePr>
            <a:graphicFrameLocks/>
          </p:cNvGraphicFramePr>
          <p:nvPr/>
        </p:nvGraphicFramePr>
        <p:xfrm>
          <a:off x="457200" y="2286000"/>
          <a:ext cx="83820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 Other Key Issues in Macroeconomics</a:t>
            </a:r>
            <a:endParaRPr lang="en-US" sz="3600" dirty="0"/>
          </a:p>
        </p:txBody>
      </p:sp>
      <p:sp>
        <p:nvSpPr>
          <p:cNvPr id="3" name="Content Placeholder 2"/>
          <p:cNvSpPr>
            <a:spLocks noGrp="1"/>
          </p:cNvSpPr>
          <p:nvPr>
            <p:ph idx="1"/>
          </p:nvPr>
        </p:nvSpPr>
        <p:spPr>
          <a:xfrm>
            <a:off x="533400" y="1219200"/>
            <a:ext cx="8229600" cy="4525963"/>
          </a:xfrm>
        </p:spPr>
        <p:txBody>
          <a:bodyPr/>
          <a:lstStyle/>
          <a:p>
            <a:pPr marL="514350" indent="-514350">
              <a:buAutoNum type="arabicPeriod" startAt="2"/>
            </a:pPr>
            <a:r>
              <a:rPr lang="en-US" b="1" dirty="0" smtClean="0"/>
              <a:t>Why do we have unemployment?</a:t>
            </a:r>
          </a:p>
          <a:p>
            <a:pPr marL="514350" indent="-514350">
              <a:buNone/>
            </a:pPr>
            <a:endParaRPr lang="en-US" dirty="0"/>
          </a:p>
        </p:txBody>
      </p:sp>
      <p:pic>
        <p:nvPicPr>
          <p:cNvPr id="4" name="Content Placeholder 3"/>
          <p:cNvPicPr>
            <a:picLocks/>
          </p:cNvPicPr>
          <p:nvPr/>
        </p:nvPicPr>
        <p:blipFill>
          <a:blip r:embed="rId2"/>
          <a:srcRect/>
          <a:stretch>
            <a:fillRect/>
          </a:stretch>
        </p:blipFill>
        <p:spPr>
          <a:xfrm>
            <a:off x="381000" y="1905000"/>
            <a:ext cx="8534400" cy="45720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  Other Key Issues in Macroeconomics</a:t>
            </a:r>
            <a:endParaRPr lang="en-US" sz="3600" dirty="0"/>
          </a:p>
        </p:txBody>
      </p:sp>
      <p:sp>
        <p:nvSpPr>
          <p:cNvPr id="3" name="Content Placeholder 2"/>
          <p:cNvSpPr>
            <a:spLocks noGrp="1"/>
          </p:cNvSpPr>
          <p:nvPr>
            <p:ph idx="1"/>
          </p:nvPr>
        </p:nvSpPr>
        <p:spPr>
          <a:xfrm>
            <a:off x="457200" y="1143000"/>
            <a:ext cx="8229600" cy="4525963"/>
          </a:xfrm>
        </p:spPr>
        <p:txBody>
          <a:bodyPr/>
          <a:lstStyle/>
          <a:p>
            <a:pPr>
              <a:buNone/>
            </a:pPr>
            <a:r>
              <a:rPr lang="en-US" b="1" dirty="0" smtClean="0"/>
              <a:t>3.  Why do we have short-run fluctuations in the Economy?</a:t>
            </a:r>
            <a:endParaRPr lang="en-US" b="1" dirty="0"/>
          </a:p>
          <a:p>
            <a:pPr>
              <a:buNone/>
            </a:pPr>
            <a:endParaRPr lang="en-US" dirty="0"/>
          </a:p>
        </p:txBody>
      </p:sp>
      <p:pic>
        <p:nvPicPr>
          <p:cNvPr id="4" name="Content Placeholder 3"/>
          <p:cNvPicPr>
            <a:picLocks/>
          </p:cNvPicPr>
          <p:nvPr/>
        </p:nvPicPr>
        <p:blipFill>
          <a:blip r:embed="rId2"/>
          <a:srcRect/>
          <a:stretch>
            <a:fillRect/>
          </a:stretch>
        </p:blipFill>
        <p:spPr>
          <a:xfrm>
            <a:off x="381000" y="2286000"/>
            <a:ext cx="8534400" cy="42672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  Other Key Issues in Macroeconomics</a:t>
            </a:r>
            <a:endParaRPr lang="en-US" sz="3600" dirty="0"/>
          </a:p>
        </p:txBody>
      </p:sp>
      <p:sp>
        <p:nvSpPr>
          <p:cNvPr id="3" name="Content Placeholder 2"/>
          <p:cNvSpPr>
            <a:spLocks noGrp="1"/>
          </p:cNvSpPr>
          <p:nvPr>
            <p:ph idx="1"/>
          </p:nvPr>
        </p:nvSpPr>
        <p:spPr>
          <a:xfrm>
            <a:off x="457200" y="1371600"/>
            <a:ext cx="8229600" cy="4525963"/>
          </a:xfrm>
        </p:spPr>
        <p:txBody>
          <a:bodyPr>
            <a:normAutofit fontScale="92500"/>
          </a:bodyPr>
          <a:lstStyle/>
          <a:p>
            <a:pPr marL="514350" indent="-514350">
              <a:buAutoNum type="arabicPeriod" startAt="4"/>
            </a:pPr>
            <a:r>
              <a:rPr lang="en-US" b="1" dirty="0" smtClean="0"/>
              <a:t>What can Policymakers do to Combat Economic Fluctuations in the Economy?</a:t>
            </a:r>
          </a:p>
          <a:p>
            <a:pPr>
              <a:buNone/>
            </a:pPr>
            <a:r>
              <a:rPr lang="en-US" dirty="0" smtClean="0"/>
              <a:t>Policymakers have two sets of tools to fight inflation: (1) fiscal policy and (2) monetary policy.</a:t>
            </a:r>
          </a:p>
          <a:p>
            <a:pPr>
              <a:buNone/>
            </a:pPr>
            <a:r>
              <a:rPr lang="en-US" dirty="0" smtClean="0"/>
              <a:t>Definition:  </a:t>
            </a:r>
            <a:r>
              <a:rPr lang="en-US" b="1" dirty="0" smtClean="0"/>
              <a:t>Fiscal policies </a:t>
            </a:r>
            <a:r>
              <a:rPr lang="en-US" dirty="0" smtClean="0"/>
              <a:t>are policies that involve changes in government spending or tax policy.</a:t>
            </a:r>
          </a:p>
          <a:p>
            <a:pPr>
              <a:buNone/>
            </a:pPr>
            <a:r>
              <a:rPr lang="en-US" dirty="0" smtClean="0"/>
              <a:t>Definition:  </a:t>
            </a:r>
            <a:r>
              <a:rPr lang="en-US" b="1" dirty="0" smtClean="0"/>
              <a:t>Monetary policies </a:t>
            </a:r>
            <a:r>
              <a:rPr lang="en-US" dirty="0" smtClean="0"/>
              <a:t>are</a:t>
            </a:r>
            <a:r>
              <a:rPr lang="en-US" b="1" dirty="0" smtClean="0"/>
              <a:t> </a:t>
            </a:r>
            <a:r>
              <a:rPr lang="en-US" dirty="0" smtClean="0"/>
              <a:t>policies that involve changes in the money supply.</a:t>
            </a:r>
          </a:p>
          <a:p>
            <a:pPr marL="514350" indent="-514350">
              <a:buNone/>
            </a:pPr>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VII. Positive vs. Normative Economics</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Economists must answer a lot of questions.  The answers to these questions can fall into two categories:</a:t>
            </a:r>
          </a:p>
          <a:p>
            <a:pPr marL="514350" indent="-514350">
              <a:buFont typeface="Arial" pitchFamily="34" charset="0"/>
              <a:buAutoNum type="arabicParenBoth"/>
              <a:defRPr/>
            </a:pPr>
            <a:r>
              <a:rPr lang="en-US" dirty="0"/>
              <a:t>Positive Economics:  Approach to economics that seeks to understand behavior of the economic system without making judgments.  It describes what exists and how it works.</a:t>
            </a:r>
          </a:p>
          <a:p>
            <a:pPr marL="514350" indent="-514350">
              <a:buFont typeface="Arial" pitchFamily="34" charset="0"/>
              <a:buAutoNum type="arabicParenBoth"/>
              <a:defRPr/>
            </a:pPr>
            <a:r>
              <a:rPr lang="en-US" dirty="0"/>
              <a:t>Normative Economics:  Approach to economics that analyzes outcomes of economic behavior and evaluates them as good or bad.  May make recommendations.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VII. Positive vs. Normative Economics</a:t>
            </a:r>
            <a:endParaRPr lang="en-US" dirty="0"/>
          </a:p>
        </p:txBody>
      </p:sp>
      <p:sp>
        <p:nvSpPr>
          <p:cNvPr id="3" name="Content Placeholder 2"/>
          <p:cNvSpPr>
            <a:spLocks noGrp="1"/>
          </p:cNvSpPr>
          <p:nvPr>
            <p:ph idx="1"/>
          </p:nvPr>
        </p:nvSpPr>
        <p:spPr/>
        <p:txBody>
          <a:bodyPr/>
          <a:lstStyle/>
          <a:p>
            <a:r>
              <a:rPr lang="en-US" dirty="0" smtClean="0"/>
              <a:t>Raising the minimum wage will lower employment opportunities for high school age workers.</a:t>
            </a:r>
          </a:p>
          <a:p>
            <a:r>
              <a:rPr lang="en-US" dirty="0" smtClean="0"/>
              <a:t>We should raise the minimum wage to get low income families out of poverty.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Microeconomics vs. Macroeconomics</a:t>
            </a:r>
            <a:endParaRPr lang="en-US" sz="3600" dirty="0"/>
          </a:p>
        </p:txBody>
      </p:sp>
      <p:sp>
        <p:nvSpPr>
          <p:cNvPr id="3" name="Content Placeholder 2"/>
          <p:cNvSpPr>
            <a:spLocks noGrp="1"/>
          </p:cNvSpPr>
          <p:nvPr>
            <p:ph idx="1"/>
          </p:nvPr>
        </p:nvSpPr>
        <p:spPr/>
        <p:txBody>
          <a:bodyPr/>
          <a:lstStyle/>
          <a:p>
            <a:r>
              <a:rPr lang="en-US" dirty="0" smtClean="0"/>
              <a:t>The Two Divisions of Economics:</a:t>
            </a:r>
          </a:p>
          <a:p>
            <a:pPr marL="514350" indent="-514350">
              <a:buAutoNum type="arabicParenBoth"/>
            </a:pPr>
            <a:r>
              <a:rPr lang="en-US" dirty="0" smtClean="0"/>
              <a:t>Microeconomics</a:t>
            </a:r>
          </a:p>
          <a:p>
            <a:pPr marL="514350" indent="-514350">
              <a:buNone/>
            </a:pPr>
            <a:r>
              <a:rPr lang="en-US" dirty="0" smtClean="0"/>
              <a:t>Microeconomics is the study of decision making behavior of individual decision making units (Households, firms, industries, etc…)</a:t>
            </a:r>
          </a:p>
          <a:p>
            <a:pPr marL="514350" indent="-514350">
              <a:buNone/>
            </a:pPr>
            <a:r>
              <a:rPr lang="en-US" dirty="0" smtClean="0"/>
              <a:t>(2) Macroeconomics</a:t>
            </a:r>
          </a:p>
          <a:p>
            <a:pPr marL="514350" indent="-514350">
              <a:buNone/>
            </a:pPr>
            <a:r>
              <a:rPr lang="en-US" dirty="0" smtClean="0"/>
              <a:t>Macroeconomics is the study of the aggregate (total) economy.</a:t>
            </a:r>
          </a:p>
          <a:p>
            <a:pPr marL="514350" indent="-514350">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Microeconomics vs. Macroeconomics</a:t>
            </a:r>
            <a:endParaRPr lang="en-US" sz="3600" dirty="0"/>
          </a:p>
        </p:txBody>
      </p:sp>
      <p:sp>
        <p:nvSpPr>
          <p:cNvPr id="3" name="Content Placeholder 2"/>
          <p:cNvSpPr>
            <a:spLocks noGrp="1"/>
          </p:cNvSpPr>
          <p:nvPr>
            <p:ph idx="1"/>
          </p:nvPr>
        </p:nvSpPr>
        <p:spPr/>
        <p:txBody>
          <a:bodyPr/>
          <a:lstStyle/>
          <a:p>
            <a:r>
              <a:rPr lang="en-US" dirty="0" smtClean="0"/>
              <a:t>The two disciplines look at the same issues but from a different vantage point.</a:t>
            </a:r>
          </a:p>
          <a:p>
            <a:pPr>
              <a:buNone/>
            </a:pPr>
            <a:r>
              <a:rPr lang="en-US" dirty="0" smtClean="0"/>
              <a:t>Example:  Looking at production</a:t>
            </a:r>
          </a:p>
          <a:p>
            <a:pPr>
              <a:buNone/>
            </a:pPr>
            <a:r>
              <a:rPr lang="en-US" dirty="0" smtClean="0"/>
              <a:t>Micro Question:  How many hamburgers does In N’ Out produce in a year?</a:t>
            </a:r>
          </a:p>
          <a:p>
            <a:pPr>
              <a:buNone/>
            </a:pPr>
            <a:r>
              <a:rPr lang="en-US" dirty="0" smtClean="0"/>
              <a:t>Macro Question:  How many total goods and services does the U.S. economy produce in a year?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Microeconomics vs. Macroeconomics</a:t>
            </a:r>
            <a:endParaRPr lang="en-US" sz="3600" dirty="0"/>
          </a:p>
        </p:txBody>
      </p:sp>
      <p:sp>
        <p:nvSpPr>
          <p:cNvPr id="3" name="Content Placeholder 2"/>
          <p:cNvSpPr>
            <a:spLocks noGrp="1"/>
          </p:cNvSpPr>
          <p:nvPr>
            <p:ph idx="1"/>
          </p:nvPr>
        </p:nvSpPr>
        <p:spPr/>
        <p:txBody>
          <a:bodyPr>
            <a:normAutofit lnSpcReduction="10000"/>
          </a:bodyPr>
          <a:lstStyle/>
          <a:p>
            <a:pPr>
              <a:buNone/>
            </a:pPr>
            <a:r>
              <a:rPr lang="en-US" dirty="0" smtClean="0"/>
              <a:t>Example:  Looking at Prices</a:t>
            </a:r>
          </a:p>
          <a:p>
            <a:pPr>
              <a:buNone/>
            </a:pPr>
            <a:r>
              <a:rPr lang="en-US" dirty="0" smtClean="0"/>
              <a:t>Micro Question: What is the price that In N’ Out charges for its burger?  How does In N’ Out decide what price to charge for its burger?</a:t>
            </a:r>
          </a:p>
          <a:p>
            <a:pPr>
              <a:buNone/>
            </a:pPr>
            <a:endParaRPr lang="en-US" dirty="0"/>
          </a:p>
          <a:p>
            <a:pPr>
              <a:buNone/>
            </a:pPr>
            <a:r>
              <a:rPr lang="en-US" dirty="0" smtClean="0"/>
              <a:t>Macro Question:  What is the average price level for all goods and services in the economy?  What factors determine the overall price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Microeconomics vs. Macroeconomics</a:t>
            </a:r>
            <a:endParaRPr lang="en-US" sz="3600" dirty="0"/>
          </a:p>
        </p:txBody>
      </p:sp>
      <p:sp>
        <p:nvSpPr>
          <p:cNvPr id="3" name="Content Placeholder 2"/>
          <p:cNvSpPr>
            <a:spLocks noGrp="1"/>
          </p:cNvSpPr>
          <p:nvPr>
            <p:ph idx="1"/>
          </p:nvPr>
        </p:nvSpPr>
        <p:spPr/>
        <p:txBody>
          <a:bodyPr/>
          <a:lstStyle/>
          <a:p>
            <a:r>
              <a:rPr lang="en-US" dirty="0" smtClean="0"/>
              <a:t>Example:  Looking at Employment </a:t>
            </a:r>
          </a:p>
          <a:p>
            <a:pPr>
              <a:buNone/>
            </a:pPr>
            <a:r>
              <a:rPr lang="en-US" dirty="0" smtClean="0"/>
              <a:t>Micro Question:  How many workers are employed by In N’ Out?  How does the firm determine how many workers to hire?</a:t>
            </a:r>
          </a:p>
          <a:p>
            <a:pPr>
              <a:buNone/>
            </a:pPr>
            <a:endParaRPr lang="en-US" dirty="0"/>
          </a:p>
          <a:p>
            <a:pPr>
              <a:buNone/>
            </a:pPr>
            <a:r>
              <a:rPr lang="en-US" dirty="0" smtClean="0"/>
              <a:t>Macro Question:  How many workers are employed in the economy?  What factors affect the unemployment rate?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Why Study Microeconomics?</a:t>
            </a:r>
            <a:endParaRPr lang="en-US" dirty="0"/>
          </a:p>
        </p:txBody>
      </p:sp>
      <p:sp>
        <p:nvSpPr>
          <p:cNvPr id="3" name="Content Placeholder 2"/>
          <p:cNvSpPr>
            <a:spLocks noGrp="1"/>
          </p:cNvSpPr>
          <p:nvPr>
            <p:ph idx="1"/>
          </p:nvPr>
        </p:nvSpPr>
        <p:spPr/>
        <p:txBody>
          <a:bodyPr/>
          <a:lstStyle/>
          <a:p>
            <a:r>
              <a:rPr lang="en-US" dirty="0" smtClean="0"/>
              <a:t>Studying microeconomics allows us to develop a new way of thinking on how individuals and firms make decisions.  </a:t>
            </a:r>
          </a:p>
          <a:p>
            <a:r>
              <a:rPr lang="en-US" dirty="0" smtClean="0"/>
              <a:t>It will improve your ability to make decisions in almost all aspects of your everyday life.</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Why Study Macroeconomics?</a:t>
            </a:r>
            <a:endParaRPr lang="en-US" dirty="0"/>
          </a:p>
        </p:txBody>
      </p:sp>
      <p:sp>
        <p:nvSpPr>
          <p:cNvPr id="3" name="Content Placeholder 2"/>
          <p:cNvSpPr>
            <a:spLocks noGrp="1"/>
          </p:cNvSpPr>
          <p:nvPr>
            <p:ph idx="1"/>
          </p:nvPr>
        </p:nvSpPr>
        <p:spPr/>
        <p:txBody>
          <a:bodyPr>
            <a:normAutofit lnSpcReduction="10000"/>
          </a:bodyPr>
          <a:lstStyle/>
          <a:p>
            <a:r>
              <a:rPr lang="en-US" dirty="0" smtClean="0"/>
              <a:t>Macroeconomics plays such an important role in our everyday lives.  The unemployment rate will affect your ability to find a job after college.  Interest rates will affect your ability to purchase your first car or your first home.</a:t>
            </a:r>
          </a:p>
          <a:p>
            <a:r>
              <a:rPr lang="en-US" dirty="0" smtClean="0"/>
              <a:t>Macroeconomics is at the heart of political debates.  Decisions made by policymakers have an important impact on our everyday lives.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550</TotalTime>
  <Words>2016</Words>
  <Application>Microsoft Office PowerPoint</Application>
  <PresentationFormat>On-screen Show (4:3)</PresentationFormat>
  <Paragraphs>182</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Economics 1</vt:lpstr>
      <vt:lpstr>My Introduction</vt:lpstr>
      <vt:lpstr>I.  What is Economics?</vt:lpstr>
      <vt:lpstr>II. Microeconomics vs. Macroeconomics</vt:lpstr>
      <vt:lpstr>II. Microeconomics vs. Macroeconomics</vt:lpstr>
      <vt:lpstr>II. Microeconomics vs. Macroeconomics</vt:lpstr>
      <vt:lpstr>II. Microeconomics vs. Macroeconomics</vt:lpstr>
      <vt:lpstr>III.  Why Study Microeconomics?</vt:lpstr>
      <vt:lpstr>IV.  Why Study Macroeconomics?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 Key Principles of Economics</vt:lpstr>
      <vt:lpstr>VI.  Other Key Issues in Macroeconomics</vt:lpstr>
      <vt:lpstr>VI. Other Key Issues in Macroeconomics</vt:lpstr>
      <vt:lpstr>VI.  Other Key Issues in Macroeconomics</vt:lpstr>
      <vt:lpstr>VI.  Other Key Issues in Macroeconomics</vt:lpstr>
      <vt:lpstr>VII. Positive vs. Normative Economics</vt:lpstr>
      <vt:lpstr>VII. Positive vs. Normative Economics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1</dc:title>
  <dc:creator>Jason Lee</dc:creator>
  <cp:lastModifiedBy>Jason Lee</cp:lastModifiedBy>
  <cp:revision>58</cp:revision>
  <dcterms:created xsi:type="dcterms:W3CDTF">2012-08-18T23:00:34Z</dcterms:created>
  <dcterms:modified xsi:type="dcterms:W3CDTF">2013-06-20T00:52:39Z</dcterms:modified>
</cp:coreProperties>
</file>